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media1.m4v" ContentType="video/unknown"/>
  <Override PartName="/ppt/media/media1.mp4" ContentType="video/unknown"/>
  <Override PartName="/ppt/media/media2.mp4" ContentType="video/unknown"/>
  <Override PartName="/ppt/media/media3.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5" name="Shape 195"/>
          <p:cNvSpPr/>
          <p:nvPr>
            <p:ph type="sldImg"/>
          </p:nvPr>
        </p:nvSpPr>
        <p:spPr>
          <a:xfrm>
            <a:off x="1143000" y="685800"/>
            <a:ext cx="4572000" cy="3429000"/>
          </a:xfrm>
          <a:prstGeom prst="rect">
            <a:avLst/>
          </a:prstGeom>
        </p:spPr>
        <p:txBody>
          <a:bodyPr/>
          <a:lstStyle/>
          <a:p>
            <a:pPr/>
          </a:p>
        </p:txBody>
      </p:sp>
      <p:sp>
        <p:nvSpPr>
          <p:cNvPr id="196" name="Shape 1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1. szövegtörzsszint…"/>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Diasorszám"/>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1. szövegtörzsszint…"/>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1. szövegtörzsszint…"/>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1. szövegtörzsszint…"/>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469900">
              <a:spcBef>
                <a:spcPts val="0"/>
              </a:spcBef>
              <a:buSzTx/>
              <a:buNone/>
              <a:defRPr spc="-170" sz="8500">
                <a:latin typeface="Helvetica Neue Medium"/>
                <a:ea typeface="Helvetica Neue Medium"/>
                <a:cs typeface="Helvetica Neue Medium"/>
                <a:sym typeface="Helvetica Neue Medium"/>
              </a:defRPr>
            </a:lvl2pPr>
            <a:lvl3pPr marL="638923" indent="-469900">
              <a:spcBef>
                <a:spcPts val="0"/>
              </a:spcBef>
              <a:buSzTx/>
              <a:buNone/>
              <a:defRPr spc="-170" sz="8500">
                <a:latin typeface="Helvetica Neue Medium"/>
                <a:ea typeface="Helvetica Neue Medium"/>
                <a:cs typeface="Helvetica Neue Medium"/>
                <a:sym typeface="Helvetica Neue Medium"/>
              </a:defRPr>
            </a:lvl3pPr>
            <a:lvl4pPr marL="638923" indent="-469900">
              <a:spcBef>
                <a:spcPts val="0"/>
              </a:spcBef>
              <a:buSzTx/>
              <a:buNone/>
              <a:defRPr spc="-170" sz="8500">
                <a:latin typeface="Helvetica Neue Medium"/>
                <a:ea typeface="Helvetica Neue Medium"/>
                <a:cs typeface="Helvetica Neue Medium"/>
                <a:sym typeface="Helvetica Neue Medium"/>
              </a:defRPr>
            </a:lvl4pPr>
            <a:lvl5pPr marL="638923" indent="-469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Kép"/>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solidFill>
          <a:srgbClr val="FFFFFF"/>
        </a:solidFill>
      </p:bgPr>
    </p:bg>
    <p:spTree>
      <p:nvGrpSpPr>
        <p:cNvPr id="1" name=""/>
        <p:cNvGrpSpPr/>
        <p:nvPr/>
      </p:nvGrpSpPr>
      <p:grpSpPr>
        <a:xfrm>
          <a:off x="0" y="0"/>
          <a:ext cx="0" cy="0"/>
          <a:chOff x="0" y="0"/>
          <a:chExt cx="0" cy="0"/>
        </a:xfrm>
      </p:grpSpPr>
      <p:sp>
        <p:nvSpPr>
          <p:cNvPr id="149" name="520524404_2582x1617.jpeg"/>
          <p:cNvSpPr/>
          <p:nvPr>
            <p:ph type="pic" idx="21"/>
          </p:nvPr>
        </p:nvSpPr>
        <p:spPr>
          <a:xfrm>
            <a:off x="9626600" y="-1"/>
            <a:ext cx="21901492" cy="13716001"/>
          </a:xfrm>
          <a:prstGeom prst="rect">
            <a:avLst/>
          </a:prstGeom>
        </p:spPr>
        <p:txBody>
          <a:bodyPr lIns="91439" tIns="45719" rIns="91439" bIns="45719">
            <a:noAutofit/>
          </a:bodyPr>
          <a:lstStyle/>
          <a:p>
            <a:pPr/>
          </a:p>
        </p:txBody>
      </p:sp>
      <p:sp>
        <p:nvSpPr>
          <p:cNvPr id="150" name="Vonal"/>
          <p:cNvSpPr/>
          <p:nvPr/>
        </p:nvSpPr>
        <p:spPr>
          <a:xfrm>
            <a:off x="635000" y="12192000"/>
            <a:ext cx="23114000" cy="0"/>
          </a:xfrm>
          <a:prstGeom prst="line">
            <a:avLst/>
          </a:prstGeom>
          <a:ln w="38100">
            <a:solidFill>
              <a:srgbClr val="BFF823"/>
            </a:solidFill>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51" name="Vonal"/>
          <p:cNvSpPr/>
          <p:nvPr/>
        </p:nvSpPr>
        <p:spPr>
          <a:xfrm>
            <a:off x="639142" y="692907"/>
            <a:ext cx="23114001" cy="1"/>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52" name="Author and Date"/>
          <p:cNvSpPr txBox="1"/>
          <p:nvPr>
            <p:ph type="body" sz="quarter" idx="22" hasCustomPrompt="1"/>
          </p:nvPr>
        </p:nvSpPr>
        <p:spPr>
          <a:xfrm>
            <a:off x="571500" y="12269258"/>
            <a:ext cx="11049000" cy="555245"/>
          </a:xfrm>
          <a:prstGeom prst="rect">
            <a:avLst/>
          </a:prstGeom>
        </p:spPr>
        <p:txBody>
          <a:bodyPr/>
          <a:lstStyle>
            <a:lvl1pPr marL="0" indent="0" defTabSz="825500">
              <a:lnSpc>
                <a:spcPct val="100000"/>
              </a:lnSpc>
              <a:spcBef>
                <a:spcPts val="0"/>
              </a:spcBef>
              <a:buSzTx/>
              <a:buNone/>
              <a:defRPr b="1" cap="all" spc="168" sz="2800">
                <a:solidFill>
                  <a:srgbClr val="3B39E4"/>
                </a:solidFill>
                <a:latin typeface="Founders Grotesk Condensed"/>
                <a:ea typeface="Founders Grotesk Condensed"/>
                <a:cs typeface="Founders Grotesk Condensed"/>
                <a:sym typeface="Founders Grotesk Condensed"/>
              </a:defRPr>
            </a:lvl1pPr>
          </a:lstStyle>
          <a:p>
            <a:pPr/>
            <a:r>
              <a:t>Author and Date</a:t>
            </a:r>
          </a:p>
        </p:txBody>
      </p:sp>
      <p:sp>
        <p:nvSpPr>
          <p:cNvPr id="153" name="Slide Title"/>
          <p:cNvSpPr txBox="1"/>
          <p:nvPr>
            <p:ph type="title" hasCustomPrompt="1"/>
          </p:nvPr>
        </p:nvSpPr>
        <p:spPr>
          <a:xfrm>
            <a:off x="571500" y="4770137"/>
            <a:ext cx="11049000" cy="7036978"/>
          </a:xfrm>
          <a:prstGeom prst="rect">
            <a:avLst/>
          </a:prstGeom>
        </p:spPr>
        <p:txBody>
          <a:bodyPr/>
          <a:lstStyle>
            <a:lvl1pPr defTabSz="825500">
              <a:defRPr b="0" spc="-300" sz="15000">
                <a:solidFill>
                  <a:srgbClr val="3B39E4"/>
                </a:solidFill>
                <a:latin typeface="Founders Grotesk Semibold"/>
                <a:ea typeface="Founders Grotesk Semibold"/>
                <a:cs typeface="Founders Grotesk Semibold"/>
                <a:sym typeface="Founders Grotesk Semibold"/>
              </a:defRPr>
            </a:lvl1pPr>
          </a:lstStyle>
          <a:p>
            <a:pPr/>
            <a:r>
              <a:t>Slide Title</a:t>
            </a:r>
          </a:p>
        </p:txBody>
      </p:sp>
      <p:sp>
        <p:nvSpPr>
          <p:cNvPr id="154" name="Diasorszám"/>
          <p:cNvSpPr txBox="1"/>
          <p:nvPr>
            <p:ph type="sldNum" sz="quarter" idx="2"/>
          </p:nvPr>
        </p:nvSpPr>
        <p:spPr>
          <a:xfrm>
            <a:off x="23431499" y="12268199"/>
            <a:ext cx="371756" cy="555245"/>
          </a:xfrm>
          <a:prstGeom prst="rect">
            <a:avLst/>
          </a:prstGeom>
        </p:spPr>
        <p:txBody>
          <a:bodyPr/>
          <a:lstStyle>
            <a:lvl1pPr algn="r" defTabSz="825500">
              <a:defRPr spc="28" sz="2800">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34"/>
        </a:solidFill>
      </p:bgPr>
    </p:bg>
    <p:spTree>
      <p:nvGrpSpPr>
        <p:cNvPr id="1" name=""/>
        <p:cNvGrpSpPr/>
        <p:nvPr/>
      </p:nvGrpSpPr>
      <p:grpSpPr>
        <a:xfrm>
          <a:off x="0" y="0"/>
          <a:ext cx="0" cy="0"/>
          <a:chOff x="0" y="0"/>
          <a:chExt cx="0" cy="0"/>
        </a:xfrm>
      </p:grpSpPr>
      <p:sp>
        <p:nvSpPr>
          <p:cNvPr id="161" name="1054398042_3378x2084.jpeg"/>
          <p:cNvSpPr/>
          <p:nvPr>
            <p:ph type="pic" idx="21"/>
          </p:nvPr>
        </p:nvSpPr>
        <p:spPr>
          <a:xfrm>
            <a:off x="0" y="-3898900"/>
            <a:ext cx="28587700" cy="17636699"/>
          </a:xfrm>
          <a:prstGeom prst="rect">
            <a:avLst/>
          </a:prstGeom>
        </p:spPr>
        <p:txBody>
          <a:bodyPr lIns="91439" tIns="45719" rIns="91439" bIns="45719">
            <a:noAutofit/>
          </a:bodyPr>
          <a:lstStyle/>
          <a:p>
            <a:pPr/>
          </a:p>
        </p:txBody>
      </p:sp>
      <p:sp>
        <p:nvSpPr>
          <p:cNvPr id="162" name="Author and Date"/>
          <p:cNvSpPr txBox="1"/>
          <p:nvPr>
            <p:ph type="body" sz="quarter" idx="22" hasCustomPrompt="1"/>
          </p:nvPr>
        </p:nvSpPr>
        <p:spPr>
          <a:xfrm>
            <a:off x="571500" y="12269258"/>
            <a:ext cx="23241000" cy="555245"/>
          </a:xfrm>
          <a:prstGeom prst="rect">
            <a:avLst/>
          </a:prstGeom>
        </p:spPr>
        <p:txBody>
          <a:bodyPr/>
          <a:lstStyle>
            <a:lvl1pPr marL="0" indent="0" defTabSz="825500">
              <a:lnSpc>
                <a:spcPct val="100000"/>
              </a:lnSpc>
              <a:spcBef>
                <a:spcPts val="0"/>
              </a:spcBef>
              <a:buSzTx/>
              <a:buNone/>
              <a:defRPr b="1" cap="all" spc="168" sz="2800">
                <a:latin typeface="Founders Grotesk Condensed"/>
                <a:ea typeface="Founders Grotesk Condensed"/>
                <a:cs typeface="Founders Grotesk Condensed"/>
                <a:sym typeface="Founders Grotesk Condensed"/>
              </a:defRPr>
            </a:lvl1pPr>
          </a:lstStyle>
          <a:p>
            <a:pPr/>
            <a:r>
              <a:t>Author and Date</a:t>
            </a:r>
          </a:p>
        </p:txBody>
      </p:sp>
      <p:sp>
        <p:nvSpPr>
          <p:cNvPr id="163" name="1. szövegtörzsszint…"/>
          <p:cNvSpPr txBox="1"/>
          <p:nvPr>
            <p:ph type="body" sz="quarter" idx="1" hasCustomPrompt="1"/>
          </p:nvPr>
        </p:nvSpPr>
        <p:spPr>
          <a:xfrm>
            <a:off x="571500" y="853952"/>
            <a:ext cx="23241000" cy="2321049"/>
          </a:xfrm>
          <a:prstGeom prst="rect">
            <a:avLst/>
          </a:prstGeom>
        </p:spPr>
        <p:txBody>
          <a:bodyPr/>
          <a:lstStyle>
            <a:lvl1pPr marL="0" indent="0" defTabSz="825500">
              <a:lnSpc>
                <a:spcPct val="80000"/>
              </a:lnSpc>
              <a:spcBef>
                <a:spcPts val="0"/>
              </a:spcBef>
              <a:buSzTx/>
              <a:buNone/>
              <a:defRPr spc="-79" sz="8000">
                <a:latin typeface="Founders Grotesk"/>
                <a:ea typeface="Founders Grotesk"/>
                <a:cs typeface="Founders Grotesk"/>
                <a:sym typeface="Founders Grotesk"/>
              </a:defRPr>
            </a:lvl1pPr>
            <a:lvl2pPr marL="0" indent="0" defTabSz="825500">
              <a:lnSpc>
                <a:spcPct val="80000"/>
              </a:lnSpc>
              <a:spcBef>
                <a:spcPts val="0"/>
              </a:spcBef>
              <a:buSzTx/>
              <a:buNone/>
              <a:defRPr spc="-79" sz="8000">
                <a:latin typeface="Founders Grotesk"/>
                <a:ea typeface="Founders Grotesk"/>
                <a:cs typeface="Founders Grotesk"/>
                <a:sym typeface="Founders Grotesk"/>
              </a:defRPr>
            </a:lvl2pPr>
            <a:lvl3pPr marL="0" indent="0" defTabSz="825500">
              <a:lnSpc>
                <a:spcPct val="80000"/>
              </a:lnSpc>
              <a:spcBef>
                <a:spcPts val="0"/>
              </a:spcBef>
              <a:buSzTx/>
              <a:buNone/>
              <a:defRPr spc="-79" sz="8000">
                <a:latin typeface="Founders Grotesk"/>
                <a:ea typeface="Founders Grotesk"/>
                <a:cs typeface="Founders Grotesk"/>
                <a:sym typeface="Founders Grotesk"/>
              </a:defRPr>
            </a:lvl3pPr>
            <a:lvl4pPr marL="0" indent="0" defTabSz="825500">
              <a:lnSpc>
                <a:spcPct val="80000"/>
              </a:lnSpc>
              <a:spcBef>
                <a:spcPts val="0"/>
              </a:spcBef>
              <a:buSzTx/>
              <a:buNone/>
              <a:defRPr spc="-79" sz="8000">
                <a:latin typeface="Founders Grotesk"/>
                <a:ea typeface="Founders Grotesk"/>
                <a:cs typeface="Founders Grotesk"/>
                <a:sym typeface="Founders Grotesk"/>
              </a:defRPr>
            </a:lvl4pPr>
            <a:lvl5pPr marL="0" indent="0" defTabSz="825500">
              <a:lnSpc>
                <a:spcPct val="80000"/>
              </a:lnSpc>
              <a:spcBef>
                <a:spcPts val="0"/>
              </a:spcBef>
              <a:buSzTx/>
              <a:buNone/>
              <a:defRPr spc="-79" sz="8000">
                <a:latin typeface="Founders Grotesk"/>
                <a:ea typeface="Founders Grotesk"/>
                <a:cs typeface="Founders Grotesk"/>
                <a:sym typeface="Founders Grotesk"/>
              </a:defRPr>
            </a:lvl5pPr>
          </a:lstStyle>
          <a:p>
            <a:pPr/>
            <a:r>
              <a:t>Presentation Subtitle</a:t>
            </a:r>
          </a:p>
          <a:p>
            <a:pPr lvl="1"/>
            <a:r>
              <a:t/>
            </a:r>
          </a:p>
          <a:p>
            <a:pPr lvl="2"/>
            <a:r>
              <a:t/>
            </a:r>
          </a:p>
          <a:p>
            <a:pPr lvl="3"/>
            <a:r>
              <a:t/>
            </a:r>
          </a:p>
          <a:p>
            <a:pPr lvl="4"/>
            <a:r>
              <a:t/>
            </a:r>
          </a:p>
        </p:txBody>
      </p:sp>
      <p:sp>
        <p:nvSpPr>
          <p:cNvPr id="164" name="Vonal"/>
          <p:cNvSpPr/>
          <p:nvPr/>
        </p:nvSpPr>
        <p:spPr>
          <a:xfrm>
            <a:off x="635000" y="12192000"/>
            <a:ext cx="23114000" cy="0"/>
          </a:xfrm>
          <a:prstGeom prst="line">
            <a:avLst/>
          </a:prstGeom>
          <a:ln w="381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65" name="Vonal"/>
          <p:cNvSpPr/>
          <p:nvPr/>
        </p:nvSpPr>
        <p:spPr>
          <a:xfrm>
            <a:off x="635000" y="9443335"/>
            <a:ext cx="23114000" cy="63502"/>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66" name="Presentation Title"/>
          <p:cNvSpPr txBox="1"/>
          <p:nvPr>
            <p:ph type="title" hasCustomPrompt="1"/>
          </p:nvPr>
        </p:nvSpPr>
        <p:spPr>
          <a:xfrm>
            <a:off x="571500" y="9525000"/>
            <a:ext cx="23241000" cy="2641600"/>
          </a:xfrm>
          <a:prstGeom prst="rect">
            <a:avLst/>
          </a:prstGeom>
        </p:spPr>
        <p:txBody>
          <a:bodyPr/>
          <a:lstStyle>
            <a:lvl1pPr defTabSz="825500">
              <a:lnSpc>
                <a:spcPct val="70000"/>
              </a:lnSpc>
              <a:defRPr b="0" spc="-300" sz="15000">
                <a:latin typeface="Founders Grotesk Semibold"/>
                <a:ea typeface="Founders Grotesk Semibold"/>
                <a:cs typeface="Founders Grotesk Semibold"/>
                <a:sym typeface="Founders Grotesk Semibold"/>
              </a:defRPr>
            </a:lvl1pPr>
          </a:lstStyle>
          <a:p>
            <a:pPr/>
            <a:r>
              <a:t>Presentation Title</a:t>
            </a:r>
          </a:p>
        </p:txBody>
      </p:sp>
      <p:sp>
        <p:nvSpPr>
          <p:cNvPr id="167" name="Diasorszám"/>
          <p:cNvSpPr txBox="1"/>
          <p:nvPr>
            <p:ph type="sldNum" sz="quarter" idx="2"/>
          </p:nvPr>
        </p:nvSpPr>
        <p:spPr>
          <a:xfrm>
            <a:off x="23431499" y="12268199"/>
            <a:ext cx="371756" cy="555245"/>
          </a:xfrm>
          <a:prstGeom prst="rect">
            <a:avLst/>
          </a:prstGeom>
        </p:spPr>
        <p:txBody>
          <a:bodyPr/>
          <a:lstStyle>
            <a:lvl1pPr algn="r" defTabSz="825500">
              <a:defRPr spc="28" sz="2800">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74" name="Vonal"/>
          <p:cNvSpPr/>
          <p:nvPr/>
        </p:nvSpPr>
        <p:spPr>
          <a:xfrm>
            <a:off x="635000" y="12618233"/>
            <a:ext cx="23114000" cy="1"/>
          </a:xfrm>
          <a:prstGeom prst="line">
            <a:avLst/>
          </a:prstGeom>
          <a:ln w="38100">
            <a:solidFill>
              <a:schemeClr val="accent3">
                <a:hueOff val="552055"/>
                <a:lumOff val="-12548"/>
              </a:schemeClr>
            </a:solidFill>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75" name="Vonal"/>
          <p:cNvSpPr/>
          <p:nvPr/>
        </p:nvSpPr>
        <p:spPr>
          <a:xfrm>
            <a:off x="639142" y="692907"/>
            <a:ext cx="23114001" cy="1"/>
          </a:xfrm>
          <a:prstGeom prst="line">
            <a:avLst/>
          </a:prstGeom>
          <a:ln w="114300">
            <a:solidFill>
              <a:schemeClr val="accent3">
                <a:hueOff val="552055"/>
                <a:lumOff val="-12548"/>
              </a:schemeClr>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76" name="1. szövegtörzsszint…"/>
          <p:cNvSpPr txBox="1"/>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1pPr>
            <a:lvl2pPr marL="9144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2pPr>
            <a:lvl3pPr marL="13716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3pPr>
            <a:lvl4pPr marL="18288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4pPr>
            <a:lvl5pPr marL="22860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5pPr>
          </a:lstStyle>
          <a:p>
            <a:pPr/>
            <a:r>
              <a:t>Slide bullet text</a:t>
            </a:r>
          </a:p>
          <a:p>
            <a:pPr lvl="1"/>
            <a:r>
              <a:t/>
            </a:r>
          </a:p>
          <a:p>
            <a:pPr lvl="2"/>
            <a:r>
              <a:t/>
            </a:r>
          </a:p>
          <a:p>
            <a:pPr lvl="3"/>
            <a:r>
              <a:t/>
            </a:r>
          </a:p>
          <a:p>
            <a:pPr lvl="4"/>
            <a:r>
              <a:t/>
            </a:r>
          </a:p>
        </p:txBody>
      </p:sp>
      <p:sp>
        <p:nvSpPr>
          <p:cNvPr id="177" name="Slide Title"/>
          <p:cNvSpPr txBox="1"/>
          <p:nvPr>
            <p:ph type="title" hasCustomPrompt="1"/>
          </p:nvPr>
        </p:nvSpPr>
        <p:spPr>
          <a:xfrm>
            <a:off x="571500" y="629023"/>
            <a:ext cx="23241000" cy="1951019"/>
          </a:xfrm>
          <a:prstGeom prst="rect">
            <a:avLst/>
          </a:prstGeom>
        </p:spPr>
        <p:txBody>
          <a:bodyPr/>
          <a:lstStyle>
            <a:lvl1pPr defTabSz="825500">
              <a:lnSpc>
                <a:spcPct val="60000"/>
              </a:lnSpc>
              <a:defRPr spc="-239" sz="12000">
                <a:solidFill>
                  <a:srgbClr val="3B39E4"/>
                </a:solidFill>
                <a:latin typeface="CMU Serif Roman"/>
                <a:ea typeface="CMU Serif Roman"/>
                <a:cs typeface="CMU Serif Roman"/>
                <a:sym typeface="CMU Serif Roman"/>
              </a:defRPr>
            </a:lvl1pPr>
          </a:lstStyle>
          <a:p>
            <a:pPr/>
            <a:r>
              <a:t>Slide Title</a:t>
            </a:r>
          </a:p>
        </p:txBody>
      </p:sp>
      <p:sp>
        <p:nvSpPr>
          <p:cNvPr id="178" name="Diasorszám"/>
          <p:cNvSpPr txBox="1"/>
          <p:nvPr>
            <p:ph type="sldNum" sz="quarter" idx="2"/>
          </p:nvPr>
        </p:nvSpPr>
        <p:spPr>
          <a:xfrm>
            <a:off x="23436122" y="12268199"/>
            <a:ext cx="371756" cy="555245"/>
          </a:xfrm>
          <a:prstGeom prst="rect">
            <a:avLst/>
          </a:prstGeom>
        </p:spPr>
        <p:txBody>
          <a:bodyPr/>
          <a:lstStyle>
            <a:lvl1pPr algn="r" defTabSz="825500">
              <a:defRPr spc="28" sz="2800">
                <a:solidFill>
                  <a:srgbClr val="000000"/>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85" name="Vonal"/>
          <p:cNvSpPr/>
          <p:nvPr/>
        </p:nvSpPr>
        <p:spPr>
          <a:xfrm>
            <a:off x="635000" y="12192000"/>
            <a:ext cx="23114000" cy="0"/>
          </a:xfrm>
          <a:prstGeom prst="line">
            <a:avLst/>
          </a:prstGeom>
          <a:ln w="38100">
            <a:solidFill>
              <a:srgbClr val="BFF823"/>
            </a:solidFill>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86" name="Vonal"/>
          <p:cNvSpPr/>
          <p:nvPr/>
        </p:nvSpPr>
        <p:spPr>
          <a:xfrm>
            <a:off x="639142" y="692907"/>
            <a:ext cx="23114001" cy="1"/>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187" name="1. szövegtörzsszint…"/>
          <p:cNvSpPr txBox="1"/>
          <p:nvPr>
            <p:ph type="body" idx="1" hasCustomPrompt="1"/>
          </p:nvPr>
        </p:nvSpPr>
        <p:spPr>
          <a:xfrm>
            <a:off x="571500" y="3904441"/>
            <a:ext cx="23241000" cy="7697009"/>
          </a:xfrm>
          <a:prstGeom prst="rect">
            <a:avLst/>
          </a:prstGeom>
        </p:spPr>
        <p:txBody>
          <a:bodyPr/>
          <a:lstStyle>
            <a:lvl1pPr marL="4572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1pPr>
            <a:lvl2pPr marL="9144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2pPr>
            <a:lvl3pPr marL="13716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3pPr>
            <a:lvl4pPr marL="18288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4pPr>
            <a:lvl5pPr marL="2286000" indent="-457200" defTabSz="825500">
              <a:lnSpc>
                <a:spcPct val="80000"/>
              </a:lnSpc>
              <a:spcBef>
                <a:spcPts val="3600"/>
              </a:spcBef>
              <a:buClr>
                <a:srgbClr val="3B39E4"/>
              </a:buClr>
              <a:buSzPct val="100000"/>
              <a:defRPr spc="-42" sz="4200">
                <a:latin typeface="CMU Serif Roman"/>
                <a:ea typeface="CMU Serif Roman"/>
                <a:cs typeface="CMU Serif Roman"/>
                <a:sym typeface="CMU Serif Roman"/>
              </a:defRPr>
            </a:lvl5pPr>
          </a:lstStyle>
          <a:p>
            <a:pPr/>
            <a:r>
              <a:t>Slide bullet text</a:t>
            </a:r>
          </a:p>
          <a:p>
            <a:pPr lvl="1"/>
            <a:r>
              <a:t/>
            </a:r>
          </a:p>
          <a:p>
            <a:pPr lvl="2"/>
            <a:r>
              <a:t/>
            </a:r>
          </a:p>
          <a:p>
            <a:pPr lvl="3"/>
            <a:r>
              <a:t/>
            </a:r>
          </a:p>
          <a:p>
            <a:pPr lvl="4"/>
            <a:r>
              <a:t/>
            </a:r>
          </a:p>
        </p:txBody>
      </p:sp>
      <p:sp>
        <p:nvSpPr>
          <p:cNvPr id="188" name="Slide Title"/>
          <p:cNvSpPr txBox="1"/>
          <p:nvPr>
            <p:ph type="title" hasCustomPrompt="1"/>
          </p:nvPr>
        </p:nvSpPr>
        <p:spPr>
          <a:xfrm>
            <a:off x="571500" y="652482"/>
            <a:ext cx="23241000" cy="1951018"/>
          </a:xfrm>
          <a:prstGeom prst="rect">
            <a:avLst/>
          </a:prstGeom>
        </p:spPr>
        <p:txBody>
          <a:bodyPr/>
          <a:lstStyle>
            <a:lvl1pPr defTabSz="825500">
              <a:lnSpc>
                <a:spcPct val="60000"/>
              </a:lnSpc>
              <a:defRPr spc="-239" sz="12000">
                <a:solidFill>
                  <a:srgbClr val="3B39E4"/>
                </a:solidFill>
                <a:latin typeface="CMU Serif Roman"/>
                <a:ea typeface="CMU Serif Roman"/>
                <a:cs typeface="CMU Serif Roman"/>
                <a:sym typeface="CMU Serif Roman"/>
              </a:defRPr>
            </a:lvl1pPr>
          </a:lstStyle>
          <a:p>
            <a:pPr/>
            <a:r>
              <a:t>Slide Title</a:t>
            </a:r>
          </a:p>
        </p:txBody>
      </p:sp>
      <p:sp>
        <p:nvSpPr>
          <p:cNvPr id="189" name="Diasorszám"/>
          <p:cNvSpPr txBox="1"/>
          <p:nvPr>
            <p:ph type="sldNum" sz="quarter" idx="2"/>
          </p:nvPr>
        </p:nvSpPr>
        <p:spPr>
          <a:xfrm>
            <a:off x="23436122" y="12268199"/>
            <a:ext cx="371756" cy="555245"/>
          </a:xfrm>
          <a:prstGeom prst="rect">
            <a:avLst/>
          </a:prstGeom>
        </p:spPr>
        <p:txBody>
          <a:bodyPr/>
          <a:lstStyle>
            <a:lvl1pPr algn="r" defTabSz="825500">
              <a:defRPr spc="28" sz="2800">
                <a:solidFill>
                  <a:srgbClr val="000000"/>
                </a:solidFill>
                <a:latin typeface="Founders Grotesk Condensed"/>
                <a:ea typeface="Founders Grotesk Condensed"/>
                <a:cs typeface="Founders Grotesk Condensed"/>
                <a:sym typeface="Founders Grotesk Condense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Kép"/>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1. szövegtörzsszint…"/>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1. szövegtörzsszint…"/>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Diasorszám"/>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1. szövegtörzsszint…"/>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1. szövegtörzsszint…"/>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1. szövegtörzsszint…"/>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Diasorszám"/>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1. szövegtörzsszint…"/>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0" defTabSz="825500">
              <a:lnSpc>
                <a:spcPct val="100000"/>
              </a:lnSpc>
              <a:spcBef>
                <a:spcPts val="1800"/>
              </a:spcBef>
              <a:buSzTx/>
              <a:buNone/>
              <a:defRPr spc="-55" sz="5500"/>
            </a:lvl2pPr>
            <a:lvl3pPr marL="0" indent="0" defTabSz="825500">
              <a:lnSpc>
                <a:spcPct val="100000"/>
              </a:lnSpc>
              <a:spcBef>
                <a:spcPts val="1800"/>
              </a:spcBef>
              <a:buSzTx/>
              <a:buNone/>
              <a:defRPr spc="-55" sz="5500"/>
            </a:lvl3pPr>
            <a:lvl4pPr marL="0" indent="0" defTabSz="825500">
              <a:lnSpc>
                <a:spcPct val="100000"/>
              </a:lnSpc>
              <a:spcBef>
                <a:spcPts val="1800"/>
              </a:spcBef>
              <a:buSzTx/>
              <a:buNone/>
              <a:defRPr spc="-55" sz="5500"/>
            </a:lvl4pPr>
            <a:lvl5pPr marL="0" indent="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Diasorszám"/>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1. szövegtörzsszint…"/>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Diasorszám"/>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www.cmu.edu/roboticsacademy/roboticscurriculum/index.html" TargetMode="External"/><Relationship Id="rId3" Type="http://schemas.openxmlformats.org/officeDocument/2006/relationships/hyperlink" Target="https://www.firstinspires.org/resource-library/fll/challenge/challenge-and-resources" TargetMode="External"/><Relationship Id="rId4" Type="http://schemas.openxmlformats.org/officeDocument/2006/relationships/hyperlink" Target="https://www.youtube.com/watch?v=4Y7zG48uHRo"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 Id="rId3" Type="http://schemas.openxmlformats.org/officeDocument/2006/relationships/image" Target="../media/image1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 Id="rId3" Type="http://schemas.openxmlformats.org/officeDocument/2006/relationships/image" Target="../media/image1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1.m4v"/><Relationship Id="rId3" Type="http://schemas.microsoft.com/office/2007/relationships/media" Target="../media/media1.m4v"/><Relationship Id="rId4"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 Id="rId3" Type="http://schemas.openxmlformats.org/officeDocument/2006/relationships/image" Target="../media/image20.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2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8" name="Csíkszereda RobotKlub 2024 - mARC NICHITIU - Africa Barber-Guerra"/>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lvl1pPr defTabSz="800735">
              <a:defRPr b="0" spc="162" sz="2716">
                <a:latin typeface="CMU Typewriter Text Bold"/>
                <a:ea typeface="CMU Typewriter Text Bold"/>
                <a:cs typeface="CMU Typewriter Text Bold"/>
                <a:sym typeface="CMU Typewriter Text Bold"/>
              </a:defRPr>
            </a:lvl1pPr>
          </a:lstStyle>
          <a:p>
            <a:pPr/>
            <a:r>
              <a:t>Csíkszereda RobotKlub 2024 - mARC NICHITIU - Africa Barber-Guerra</a:t>
            </a:r>
          </a:p>
        </p:txBody>
      </p:sp>
      <p:sp>
        <p:nvSpPr>
          <p:cNvPr id="199" name="Vonal"/>
          <p:cNvSpPr/>
          <p:nvPr/>
        </p:nvSpPr>
        <p:spPr>
          <a:xfrm>
            <a:off x="635000" y="12192000"/>
            <a:ext cx="23114000" cy="0"/>
          </a:xfrm>
          <a:prstGeom prst="line">
            <a:avLst/>
          </a:prstGeom>
          <a:ln w="381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00" name="Vonal"/>
          <p:cNvSpPr/>
          <p:nvPr/>
        </p:nvSpPr>
        <p:spPr>
          <a:xfrm>
            <a:off x="635000" y="9443335"/>
            <a:ext cx="23114000" cy="63502"/>
          </a:xfrm>
          <a:prstGeom prst="line">
            <a:avLst/>
          </a:prstGeom>
          <a:ln w="114300">
            <a:solidFill>
              <a:srgbClr val="BFF823"/>
            </a:solidFill>
            <a:miter lim="400000"/>
          </a:ln>
        </p:spPr>
        <p:txBody>
          <a:bodyPr lIns="0" tIns="0" rIns="0" bIns="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01" name="2. Lecke - EV3 Színérzékelő"/>
          <p:cNvSpPr txBox="1"/>
          <p:nvPr>
            <p:ph type="title"/>
          </p:nvPr>
        </p:nvSpPr>
        <p:spPr>
          <a:xfrm>
            <a:off x="571500" y="9511415"/>
            <a:ext cx="23241000" cy="2641601"/>
          </a:xfrm>
          <a:prstGeom prst="rect">
            <a:avLst/>
          </a:prstGeom>
        </p:spPr>
        <p:txBody>
          <a:bodyPr/>
          <a:lstStyle>
            <a:lvl1pPr defTabSz="742950">
              <a:defRPr b="1" spc="-270" sz="13500">
                <a:latin typeface="CMU Serif Roman"/>
                <a:ea typeface="CMU Serif Roman"/>
                <a:cs typeface="CMU Serif Roman"/>
                <a:sym typeface="CMU Serif Roman"/>
              </a:defRPr>
            </a:lvl1pPr>
          </a:lstStyle>
          <a:p>
            <a:pPr/>
            <a:r>
              <a:t>2. Lecke - EV3 Színérzékelő</a:t>
            </a:r>
          </a:p>
        </p:txBody>
      </p:sp>
      <p:sp>
        <p:nvSpPr>
          <p:cNvPr id="202" name="Négyzet"/>
          <p:cNvSpPr/>
          <p:nvPr/>
        </p:nvSpPr>
        <p:spPr>
          <a:xfrm>
            <a:off x="9783950" y="7572208"/>
            <a:ext cx="1270001" cy="1270001"/>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grpSp>
        <p:nvGrpSpPr>
          <p:cNvPr id="205" name="Csoportosítás"/>
          <p:cNvGrpSpPr/>
          <p:nvPr/>
        </p:nvGrpSpPr>
        <p:grpSpPr>
          <a:xfrm>
            <a:off x="6775917" y="3290244"/>
            <a:ext cx="10832167" cy="5249946"/>
            <a:chOff x="0" y="0"/>
            <a:chExt cx="10832166" cy="5249945"/>
          </a:xfrm>
        </p:grpSpPr>
        <p:pic>
          <p:nvPicPr>
            <p:cNvPr id="203" name="logo.png" descr="logo.png"/>
            <p:cNvPicPr>
              <a:picLocks noChangeAspect="1"/>
            </p:cNvPicPr>
            <p:nvPr/>
          </p:nvPicPr>
          <p:blipFill>
            <a:blip r:embed="rId2">
              <a:extLst/>
            </a:blip>
            <a:srcRect l="0" t="0" r="0" b="0"/>
            <a:stretch>
              <a:fillRect/>
            </a:stretch>
          </p:blipFill>
          <p:spPr>
            <a:xfrm>
              <a:off x="-1" y="0"/>
              <a:ext cx="5291449" cy="5249946"/>
            </a:xfrm>
            <a:prstGeom prst="rect">
              <a:avLst/>
            </a:prstGeom>
            <a:ln w="12700" cap="flat">
              <a:noFill/>
              <a:miter lim="400000"/>
            </a:ln>
            <a:effectLst/>
          </p:spPr>
        </p:pic>
        <p:pic>
          <p:nvPicPr>
            <p:cNvPr id="204" name="py.png" descr="py.png"/>
            <p:cNvPicPr>
              <a:picLocks noChangeAspect="1"/>
            </p:cNvPicPr>
            <p:nvPr/>
          </p:nvPicPr>
          <p:blipFill>
            <a:blip r:embed="rId3">
              <a:extLst/>
            </a:blip>
            <a:stretch>
              <a:fillRect/>
            </a:stretch>
          </p:blipFill>
          <p:spPr>
            <a:xfrm>
              <a:off x="5036329" y="131669"/>
              <a:ext cx="5795837" cy="4986608"/>
            </a:xfrm>
            <a:prstGeom prst="rect">
              <a:avLst/>
            </a:prstGeom>
            <a:ln w="12700" cap="flat">
              <a:noFill/>
              <a:miter lim="400000"/>
            </a:ln>
            <a:effectLst/>
          </p:spPr>
        </p:pic>
      </p:grpSp>
      <p:pic>
        <p:nvPicPr>
          <p:cNvPr id="206" name="PHOTO-2024-02-29-16-03-59.jpg" descr="PHOTO-2024-02-29-16-03-59.jpg"/>
          <p:cNvPicPr>
            <a:picLocks noChangeAspect="1"/>
          </p:cNvPicPr>
          <p:nvPr/>
        </p:nvPicPr>
        <p:blipFill>
          <a:blip r:embed="rId4">
            <a:extLst/>
          </a:blip>
          <a:stretch>
            <a:fillRect/>
          </a:stretch>
        </p:blipFill>
        <p:spPr>
          <a:xfrm>
            <a:off x="281750" y="557263"/>
            <a:ext cx="7828982" cy="188698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20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200"/>
                                  </p:stCondLst>
                                  <p:iterate type="lt" backwards="0">
                                    <p:tmAbs val="100"/>
                                  </p:iterate>
                                  <p:childTnLst>
                                    <p:set>
                                      <p:cBhvr>
                                        <p:cTn id="9" fill="hold"/>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2"/>
      <p:bldP build="whole" bldLvl="1" animBg="1" rev="0" advAuto="0" spid="201"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4"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5"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6"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47"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48"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49"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50"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51" name="Megállás a fekete vonalnál – Algoritmus"/>
          <p:cNvSpPr txBox="1"/>
          <p:nvPr>
            <p:ph type="title"/>
          </p:nvPr>
        </p:nvSpPr>
        <p:spPr>
          <a:prstGeom prst="rect">
            <a:avLst/>
          </a:prstGeom>
        </p:spPr>
        <p:txBody>
          <a:bodyPr/>
          <a:lstStyle>
            <a:lvl1pPr defTabSz="643889">
              <a:defRPr spc="-187" sz="9360"/>
            </a:lvl1pPr>
          </a:lstStyle>
          <a:p>
            <a:pPr/>
            <a:r>
              <a:t>Megállás a fekete vonalnál – Algoritmus</a:t>
            </a:r>
          </a:p>
        </p:txBody>
      </p:sp>
      <p:sp>
        <p:nvSpPr>
          <p:cNvPr id="252" name="Indítsa be a motorokat…"/>
          <p:cNvSpPr txBox="1"/>
          <p:nvPr>
            <p:ph type="body" sz="half" idx="1"/>
          </p:nvPr>
        </p:nvSpPr>
        <p:spPr>
          <a:xfrm>
            <a:off x="571500" y="3189234"/>
            <a:ext cx="11364855" cy="8397982"/>
          </a:xfrm>
          <a:prstGeom prst="rect">
            <a:avLst/>
          </a:prstGeom>
        </p:spPr>
        <p:txBody>
          <a:bodyPr/>
          <a:lstStyle/>
          <a:p>
            <a:pPr marL="388620" indent="-388620" defTabSz="388620">
              <a:lnSpc>
                <a:spcPct val="100000"/>
              </a:lnSpc>
              <a:spcBef>
                <a:spcPts val="0"/>
              </a:spcBef>
              <a:defRPr spc="0" sz="4675"/>
            </a:pPr>
            <a:r>
              <a:t>Indítsa be a motorokat</a:t>
            </a:r>
          </a:p>
          <a:p>
            <a:pPr lvl="1" marL="777240" indent="-388620" defTabSz="388620">
              <a:lnSpc>
                <a:spcPct val="100000"/>
              </a:lnSpc>
              <a:spcBef>
                <a:spcPts val="0"/>
              </a:spcBef>
              <a:defRPr spc="0" sz="4675"/>
            </a:pPr>
            <a:r>
              <a:t>A robot a fekete vonal felé halad</a:t>
            </a:r>
          </a:p>
          <a:p>
            <a:pPr lvl="1" marL="777240" indent="-388620" defTabSz="388620">
              <a:lnSpc>
                <a:spcPct val="100000"/>
              </a:lnSpc>
              <a:spcBef>
                <a:spcPts val="0"/>
              </a:spcBef>
              <a:defRPr spc="0" sz="4675"/>
            </a:pPr>
          </a:p>
          <a:p>
            <a:pPr marL="388620" indent="-388620" defTabSz="388620">
              <a:lnSpc>
                <a:spcPct val="100000"/>
              </a:lnSpc>
              <a:spcBef>
                <a:spcPts val="0"/>
              </a:spcBef>
              <a:defRPr spc="0" sz="4675"/>
            </a:pPr>
            <a:r>
              <a:t>Várja meg, amíg a látható szín fekete lesz</a:t>
            </a:r>
          </a:p>
          <a:p>
            <a:pPr marL="388620" indent="-388620" defTabSz="388620">
              <a:lnSpc>
                <a:spcPct val="100000"/>
              </a:lnSpc>
              <a:spcBef>
                <a:spcPts val="0"/>
              </a:spcBef>
              <a:defRPr spc="0" sz="4675"/>
            </a:pPr>
          </a:p>
          <a:p>
            <a:pPr marL="388620" indent="-388620" defTabSz="388620">
              <a:lnSpc>
                <a:spcPct val="100000"/>
              </a:lnSpc>
              <a:spcBef>
                <a:spcPts val="0"/>
              </a:spcBef>
              <a:defRPr b="1" spc="0" sz="4675"/>
            </a:pPr>
            <a:r>
              <a:t>Miközben </a:t>
            </a:r>
            <a:r>
              <a:rPr b="0"/>
              <a:t>a robot előrehalad, a színérzékelő segítségével keressen fekete színt.</a:t>
            </a:r>
            <a:endParaRPr b="0"/>
          </a:p>
          <a:p>
            <a:pPr marL="388620" indent="-388620" defTabSz="388620">
              <a:lnSpc>
                <a:spcPct val="100000"/>
              </a:lnSpc>
              <a:spcBef>
                <a:spcPts val="0"/>
              </a:spcBef>
              <a:defRPr b="1" spc="0" sz="4675"/>
            </a:pPr>
          </a:p>
          <a:p>
            <a:pPr marL="388620" indent="-388620" defTabSz="388620">
              <a:lnSpc>
                <a:spcPct val="100000"/>
              </a:lnSpc>
              <a:spcBef>
                <a:spcPts val="0"/>
              </a:spcBef>
              <a:defRPr spc="0" sz="4675"/>
            </a:pPr>
            <a:r>
              <a:t>Ha megtalálja a fekete színt, álljon meg !</a:t>
            </a:r>
          </a:p>
        </p:txBody>
      </p:sp>
      <p:pic>
        <p:nvPicPr>
          <p:cNvPr id="253" name="stopAtBlackLine_HU.png" descr="stopAtBlackLine_HU.png"/>
          <p:cNvPicPr>
            <a:picLocks noChangeAspect="1"/>
          </p:cNvPicPr>
          <p:nvPr/>
        </p:nvPicPr>
        <p:blipFill>
          <a:blip r:embed="rId2">
            <a:extLst/>
          </a:blip>
          <a:stretch>
            <a:fillRect/>
          </a:stretch>
        </p:blipFill>
        <p:spPr>
          <a:xfrm>
            <a:off x="15223419" y="2637090"/>
            <a:ext cx="8066494" cy="91029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4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4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5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4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6"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7"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8"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59"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0"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1"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2"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63" name="Színérzékelő - kódolás"/>
          <p:cNvSpPr txBox="1"/>
          <p:nvPr>
            <p:ph type="title"/>
          </p:nvPr>
        </p:nvSpPr>
        <p:spPr>
          <a:prstGeom prst="rect">
            <a:avLst/>
          </a:prstGeom>
        </p:spPr>
        <p:txBody>
          <a:bodyPr/>
          <a:lstStyle>
            <a:lvl1pPr defTabSz="751205">
              <a:defRPr spc="-218" sz="10920"/>
            </a:lvl1pPr>
          </a:lstStyle>
          <a:p>
            <a:pPr/>
            <a:r>
              <a:t>Színérzékelő - kódolás</a:t>
            </a:r>
          </a:p>
        </p:txBody>
      </p:sp>
      <p:sp>
        <p:nvSpPr>
          <p:cNvPr id="264" name="Szerkezet:…"/>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Szerkezet:</a:t>
            </a:r>
          </a:p>
          <a:p>
            <a:pPr lvl="1" defTabSz="457200">
              <a:lnSpc>
                <a:spcPct val="100000"/>
              </a:lnSpc>
              <a:spcBef>
                <a:spcPts val="0"/>
              </a:spcBef>
              <a:defRPr spc="0" sz="5500"/>
            </a:pPr>
            <a:r>
              <a:t>Indítsa el az érzékelő objektumot/szenzor referenciáját: </a:t>
            </a:r>
          </a:p>
          <a:p>
            <a:pPr lvl="2" defTabSz="457200">
              <a:lnSpc>
                <a:spcPct val="100000"/>
              </a:lnSpc>
              <a:spcBef>
                <a:spcPts val="0"/>
              </a:spcBef>
              <a:defRPr spc="0" sz="5500">
                <a:latin typeface="CMU Typewriter Text Regular"/>
                <a:ea typeface="CMU Typewriter Text Regular"/>
                <a:cs typeface="CMU Typewriter Text Regular"/>
                <a:sym typeface="CMU Typewriter Text Regular"/>
              </a:defRPr>
            </a:pPr>
            <a:r>
              <a:t>colorSensor = ColorSensor(Port.S3)</a:t>
            </a:r>
          </a:p>
          <a:p>
            <a:pPr lvl="2" defTabSz="457200">
              <a:lnSpc>
                <a:spcPct val="100000"/>
              </a:lnSpc>
              <a:spcBef>
                <a:spcPts val="0"/>
              </a:spcBef>
              <a:defRPr spc="0" sz="5500">
                <a:latin typeface="CMU Typewriter Text Regular"/>
                <a:ea typeface="CMU Typewriter Text Regular"/>
                <a:cs typeface="CMU Typewriter Text Regular"/>
                <a:sym typeface="CMU Typewriter Text Regular"/>
              </a:defRPr>
            </a:pPr>
          </a:p>
          <a:p>
            <a:pPr lvl="1" defTabSz="457200">
              <a:lnSpc>
                <a:spcPct val="100000"/>
              </a:lnSpc>
              <a:spcBef>
                <a:spcPts val="0"/>
              </a:spcBef>
              <a:defRPr spc="0" sz="5500"/>
            </a:pPr>
            <a:r>
              <a:t>Szerezzen információkat: </a:t>
            </a:r>
            <a:r>
              <a:rPr>
                <a:latin typeface="CMU Typewriter Text Regular"/>
                <a:ea typeface="CMU Typewriter Text Regular"/>
                <a:cs typeface="CMU Typewriter Text Regular"/>
                <a:sym typeface="CMU Typewriter Text Regular"/>
              </a:rPr>
              <a:t>.color(), .rgb(), .reflection()</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5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6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6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6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7"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8"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69"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0"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71"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72"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73"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74" name="Színérzékelő - kódolás - Példa"/>
          <p:cNvSpPr txBox="1"/>
          <p:nvPr>
            <p:ph type="title"/>
          </p:nvPr>
        </p:nvSpPr>
        <p:spPr>
          <a:prstGeom prst="rect">
            <a:avLst/>
          </a:prstGeom>
        </p:spPr>
        <p:txBody>
          <a:bodyPr/>
          <a:lstStyle>
            <a:lvl1pPr defTabSz="751205">
              <a:defRPr spc="-218" sz="10920"/>
            </a:lvl1pPr>
          </a:lstStyle>
          <a:p>
            <a:pPr/>
            <a:r>
              <a:t>Színérzékelő - kódolás - Példa</a:t>
            </a:r>
          </a:p>
        </p:txBody>
      </p:sp>
      <p:sp>
        <p:nvSpPr>
          <p:cNvPr id="275" name="Ha meg akarjuk tudni a visszavert fény intenzitását, akkor ezt írjuk:…"/>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Ha meg akarjuk tudni a visszavert fény intenzitását, akkor ezt írjuk:</a:t>
            </a:r>
          </a:p>
          <a:p>
            <a:pPr defTabSz="457200">
              <a:lnSpc>
                <a:spcPct val="100000"/>
              </a:lnSpc>
              <a:spcBef>
                <a:spcPts val="0"/>
              </a:spcBef>
              <a:defRPr spc="0" sz="5500"/>
            </a:pP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colorSensor = ColorSensor(Port.S3)</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refl = colorSensor.reflection()</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print(refl)</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p>
          <a:p>
            <a:pPr defTabSz="457200">
              <a:lnSpc>
                <a:spcPct val="100000"/>
              </a:lnSpc>
              <a:spcBef>
                <a:spcPts val="0"/>
              </a:spcBef>
              <a:defRPr spc="0" sz="5500"/>
            </a:pPr>
            <a:r>
              <a:t>Ezt mindjárt kipróbáljuk.</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7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7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7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7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8"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79"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80"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81"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2"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3"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4"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85" name="Python - Elöl tesztelő ciklus - ‘While’"/>
          <p:cNvSpPr txBox="1"/>
          <p:nvPr>
            <p:ph type="title"/>
          </p:nvPr>
        </p:nvSpPr>
        <p:spPr>
          <a:prstGeom prst="rect">
            <a:avLst/>
          </a:prstGeom>
        </p:spPr>
        <p:txBody>
          <a:bodyPr/>
          <a:lstStyle>
            <a:lvl1pPr defTabSz="685165">
              <a:defRPr spc="-199" sz="9960"/>
            </a:lvl1pPr>
          </a:lstStyle>
          <a:p>
            <a:pPr/>
            <a:r>
              <a:t>Python - Elöl tesztelő ciklus - ‘While’</a:t>
            </a:r>
          </a:p>
        </p:txBody>
      </p:sp>
      <p:sp>
        <p:nvSpPr>
          <p:cNvPr id="286" name="Azért elöltesztelő, mert a ciklus elején vizsgáljuk meg, hogy belépjünk-e a ciklusba. Ilyen a Python ‘while’-ciklusa.…"/>
          <p:cNvSpPr txBox="1"/>
          <p:nvPr>
            <p:ph type="body" sz="half" idx="1"/>
          </p:nvPr>
        </p:nvSpPr>
        <p:spPr>
          <a:xfrm>
            <a:off x="571500" y="3189234"/>
            <a:ext cx="14253487" cy="8397982"/>
          </a:xfrm>
          <a:prstGeom prst="rect">
            <a:avLst/>
          </a:prstGeom>
        </p:spPr>
        <p:txBody>
          <a:bodyPr/>
          <a:lstStyle/>
          <a:p>
            <a:pPr marL="420623" indent="-420623" defTabSz="420623">
              <a:lnSpc>
                <a:spcPct val="100000"/>
              </a:lnSpc>
              <a:spcBef>
                <a:spcPts val="0"/>
              </a:spcBef>
              <a:defRPr spc="0" sz="5060"/>
            </a:pPr>
            <a:r>
              <a:t>Azért elöltesztelő, mert a ciklus elején vizsgáljuk meg, hogy belépjünk-e a ciklusba. Ilyen a Python ‘while’-ciklusa.</a:t>
            </a:r>
          </a:p>
          <a:p>
            <a:pPr marL="420623" indent="-420623" defTabSz="420623">
              <a:lnSpc>
                <a:spcPct val="100000"/>
              </a:lnSpc>
              <a:spcBef>
                <a:spcPts val="0"/>
              </a:spcBef>
              <a:defRPr spc="0" sz="5060"/>
            </a:pPr>
          </a:p>
          <a:p>
            <a:pPr marL="420623" indent="-420623" defTabSz="420623">
              <a:lnSpc>
                <a:spcPct val="100000"/>
              </a:lnSpc>
              <a:spcBef>
                <a:spcPts val="0"/>
              </a:spcBef>
              <a:buChar char="&gt;&gt;&gt; "/>
              <a:defRPr spc="0" sz="5060">
                <a:latin typeface="CMU Typewriter Text Regular"/>
                <a:ea typeface="CMU Typewriter Text Regular"/>
                <a:cs typeface="CMU Typewriter Text Regular"/>
                <a:sym typeface="CMU Typewriter Text Regular"/>
              </a:defRPr>
            </a:pPr>
            <a:r>
              <a:rPr>
                <a:solidFill>
                  <a:srgbClr val="F4B963"/>
                </a:solidFill>
                <a:latin typeface="CMU Typewriter Text Bold"/>
                <a:ea typeface="CMU Typewriter Text Bold"/>
                <a:cs typeface="CMU Typewriter Text Bold"/>
                <a:sym typeface="CMU Typewriter Text Bold"/>
              </a:rPr>
              <a:t>while</a:t>
            </a:r>
            <a:r>
              <a:t>(állapot):</a:t>
            </a:r>
          </a:p>
          <a:p>
            <a:pPr marL="420623" indent="-420623" defTabSz="420623">
              <a:lnSpc>
                <a:spcPct val="100000"/>
              </a:lnSpc>
              <a:spcBef>
                <a:spcPts val="0"/>
              </a:spcBef>
              <a:buChar char="..."/>
              <a:defRPr spc="0" sz="5060">
                <a:latin typeface="CMU Typewriter Text Regular"/>
                <a:ea typeface="CMU Typewriter Text Regular"/>
                <a:cs typeface="CMU Typewriter Text Regular"/>
                <a:sym typeface="CMU Typewriter Text Regular"/>
              </a:defRPr>
            </a:pPr>
            <a:r>
              <a:t>     akció()</a:t>
            </a:r>
          </a:p>
          <a:p>
            <a:pPr marL="420623" indent="-420623" defTabSz="420623">
              <a:lnSpc>
                <a:spcPct val="100000"/>
              </a:lnSpc>
              <a:spcBef>
                <a:spcPts val="0"/>
              </a:spcBef>
              <a:buChar char="..."/>
              <a:defRPr spc="0" sz="5060">
                <a:latin typeface="CMU Typewriter Text Regular"/>
                <a:ea typeface="CMU Typewriter Text Regular"/>
                <a:cs typeface="CMU Typewriter Text Regular"/>
                <a:sym typeface="CMU Typewriter Text Regular"/>
              </a:defRPr>
            </a:pPr>
            <a:r>
              <a:t> </a:t>
            </a:r>
          </a:p>
          <a:p>
            <a:pPr marL="420623" indent="-420623" defTabSz="420623">
              <a:lnSpc>
                <a:spcPct val="100000"/>
              </a:lnSpc>
              <a:spcBef>
                <a:spcPts val="0"/>
              </a:spcBef>
              <a:buChar char="&gt;&gt;&gt; "/>
              <a:defRPr spc="0" sz="5060">
                <a:solidFill>
                  <a:schemeClr val="accent5"/>
                </a:solidFill>
                <a:latin typeface="CMU Typewriter Text Regular"/>
                <a:ea typeface="CMU Typewriter Text Regular"/>
                <a:cs typeface="CMU Typewriter Text Regular"/>
                <a:sym typeface="CMU Typewriter Text Regular"/>
              </a:defRPr>
            </a:pPr>
            <a:r>
              <a:t># ciklus vége</a:t>
            </a:r>
          </a:p>
          <a:p>
            <a:pPr marL="420623" indent="-420623" defTabSz="420623">
              <a:lnSpc>
                <a:spcPct val="100000"/>
              </a:lnSpc>
              <a:spcBef>
                <a:spcPts val="0"/>
              </a:spcBef>
              <a:defRPr spc="0" sz="5060"/>
            </a:pPr>
            <a:r>
              <a:t>A ciklus akkor ér véget, amikor a feltétel hamis lesz.</a:t>
            </a:r>
          </a:p>
        </p:txBody>
      </p:sp>
      <p:pic>
        <p:nvPicPr>
          <p:cNvPr id="287" name="WhileLoop_HU.png" descr="WhileLoop_HU.png"/>
          <p:cNvPicPr>
            <a:picLocks noChangeAspect="1"/>
          </p:cNvPicPr>
          <p:nvPr/>
        </p:nvPicPr>
        <p:blipFill>
          <a:blip r:embed="rId2">
            <a:extLst/>
          </a:blip>
          <a:stretch>
            <a:fillRect/>
          </a:stretch>
        </p:blipFill>
        <p:spPr>
          <a:xfrm>
            <a:off x="15255169" y="2445331"/>
            <a:ext cx="8706692" cy="80323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8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8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8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8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0"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1"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2"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293"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4"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5"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6"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297" name="Python - Ciklus ‘While’ - Példa"/>
          <p:cNvSpPr txBox="1"/>
          <p:nvPr>
            <p:ph type="title"/>
          </p:nvPr>
        </p:nvSpPr>
        <p:spPr>
          <a:prstGeom prst="rect">
            <a:avLst/>
          </a:prstGeom>
        </p:spPr>
        <p:txBody>
          <a:bodyPr/>
          <a:lstStyle>
            <a:lvl1pPr defTabSz="751205">
              <a:defRPr spc="-218" sz="10920"/>
            </a:lvl1pPr>
          </a:lstStyle>
          <a:p>
            <a:pPr/>
            <a:r>
              <a:t>Python - Ciklus ‘While’ - Példa</a:t>
            </a:r>
          </a:p>
        </p:txBody>
      </p:sp>
      <p:sp>
        <p:nvSpPr>
          <p:cNvPr id="298" name="a = 1…"/>
          <p:cNvSpPr txBox="1"/>
          <p:nvPr>
            <p:ph type="body" sz="half" idx="1"/>
          </p:nvPr>
        </p:nvSpPr>
        <p:spPr>
          <a:xfrm>
            <a:off x="571500" y="3189234"/>
            <a:ext cx="14253487" cy="8397982"/>
          </a:xfrm>
          <a:prstGeom prst="rect">
            <a:avLst/>
          </a:prstGeom>
        </p:spPr>
        <p:txBody>
          <a:bodyPr/>
          <a:lstStyle/>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a = 1</a:t>
            </a:r>
          </a:p>
          <a:p>
            <a:pPr defTabSz="457200">
              <a:lnSpc>
                <a:spcPct val="100000"/>
              </a:lnSpc>
              <a:spcBef>
                <a:spcPts val="0"/>
              </a:spcBef>
              <a:buChar char="&gt;&gt;&gt;"/>
              <a:defRPr spc="0" sz="5500">
                <a:latin typeface="CMU Typewriter Text Regular"/>
                <a:ea typeface="CMU Typewriter Text Regular"/>
                <a:cs typeface="CMU Typewriter Text Regular"/>
                <a:sym typeface="CMU Typewriter Text Regular"/>
              </a:defRPr>
            </a:pPr>
            <a:r>
              <a:t> </a:t>
            </a:r>
            <a:r>
              <a:rPr>
                <a:solidFill>
                  <a:schemeClr val="accent2">
                    <a:hueOff val="-206910"/>
                    <a:satOff val="-12829"/>
                    <a:lumOff val="16238"/>
                  </a:schemeClr>
                </a:solidFill>
              </a:rPr>
              <a:t>print</a:t>
            </a:r>
            <a:r>
              <a:t>(a)</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rPr>
                <a:solidFill>
                  <a:schemeClr val="accent4">
                    <a:hueOff val="-1109407"/>
                    <a:satOff val="-1495"/>
                    <a:lumOff val="-6330"/>
                  </a:schemeClr>
                </a:solidFill>
              </a:rPr>
              <a:t>while</a:t>
            </a:r>
            <a:r>
              <a:t>(a &lt; 3):</a:t>
            </a:r>
          </a:p>
          <a:p>
            <a:pPr defTabSz="457200">
              <a:lnSpc>
                <a:spcPct val="100000"/>
              </a:lnSpc>
              <a:spcBef>
                <a:spcPts val="0"/>
              </a:spcBef>
              <a:buChar char="..."/>
              <a:defRPr spc="0" sz="5500">
                <a:latin typeface="CMU Typewriter Text Regular"/>
                <a:ea typeface="CMU Typewriter Text Regular"/>
                <a:cs typeface="CMU Typewriter Text Regular"/>
                <a:sym typeface="CMU Typewriter Text Regular"/>
              </a:defRPr>
            </a:pPr>
            <a:r>
              <a:t>     a = a+1 </a:t>
            </a:r>
            <a:r>
              <a:rPr>
                <a:solidFill>
                  <a:schemeClr val="accent5"/>
                </a:solidFill>
              </a:rPr>
              <a:t># ‘a’ eggyel nő</a:t>
            </a:r>
          </a:p>
          <a:p>
            <a:pPr defTabSz="457200">
              <a:lnSpc>
                <a:spcPct val="100000"/>
              </a:lnSpc>
              <a:spcBef>
                <a:spcPts val="0"/>
              </a:spcBef>
              <a:buChar char="..."/>
              <a:defRPr spc="0" sz="5500">
                <a:latin typeface="CMU Typewriter Text Regular"/>
                <a:ea typeface="CMU Typewriter Text Regular"/>
                <a:cs typeface="CMU Typewriter Text Regular"/>
                <a:sym typeface="CMU Typewriter Text Regular"/>
              </a:defRPr>
            </a:pPr>
            <a:r>
              <a:t>     </a:t>
            </a:r>
            <a:r>
              <a:rPr>
                <a:solidFill>
                  <a:schemeClr val="accent2">
                    <a:hueOff val="-206910"/>
                    <a:satOff val="-12829"/>
                    <a:lumOff val="16238"/>
                  </a:schemeClr>
                </a:solidFill>
              </a:rPr>
              <a:t>print</a:t>
            </a:r>
            <a:r>
              <a:t>(a)</a:t>
            </a:r>
          </a:p>
          <a:p>
            <a:pPr defTabSz="457200">
              <a:lnSpc>
                <a:spcPct val="100000"/>
              </a:lnSpc>
              <a:spcBef>
                <a:spcPts val="0"/>
              </a:spcBef>
              <a:buChar char="..."/>
              <a:defRPr spc="0" sz="5500">
                <a:latin typeface="CMU Typewriter Text Regular"/>
                <a:ea typeface="CMU Typewriter Text Regular"/>
                <a:cs typeface="CMU Typewriter Text Regular"/>
                <a:sym typeface="CMU Typewriter Text Regular"/>
              </a:defRPr>
            </a:pPr>
            <a:r>
              <a:t> </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rPr>
                <a:solidFill>
                  <a:schemeClr val="accent2">
                    <a:hueOff val="-206910"/>
                    <a:satOff val="-12829"/>
                    <a:lumOff val="16238"/>
                  </a:schemeClr>
                </a:solidFill>
              </a:rPr>
              <a:t>print</a:t>
            </a:r>
            <a:r>
              <a:t>(</a:t>
            </a:r>
            <a:r>
              <a:rPr>
                <a:solidFill>
                  <a:schemeClr val="accent3">
                    <a:hueOff val="-385756"/>
                    <a:satOff val="-32155"/>
                    <a:lumOff val="17967"/>
                  </a:schemeClr>
                </a:solidFill>
              </a:rPr>
              <a:t>"Kész; a = "</a:t>
            </a:r>
            <a:r>
              <a:t> + </a:t>
            </a:r>
            <a:r>
              <a:rPr>
                <a:solidFill>
                  <a:schemeClr val="accent2">
                    <a:hueOff val="-206910"/>
                    <a:satOff val="-12829"/>
                    <a:lumOff val="16238"/>
                  </a:schemeClr>
                </a:solidFill>
              </a:rPr>
              <a:t>str</a:t>
            </a:r>
            <a:r>
              <a:t>(a))</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p>
          <a:p>
            <a:pPr defTabSz="457200">
              <a:lnSpc>
                <a:spcPct val="100000"/>
              </a:lnSpc>
              <a:spcBef>
                <a:spcPts val="0"/>
              </a:spcBef>
              <a:defRPr spc="0" sz="5500"/>
            </a:pPr>
            <a:r>
              <a:t>Mi lesz az eredmény ?</a:t>
            </a:r>
          </a:p>
        </p:txBody>
      </p:sp>
      <p:pic>
        <p:nvPicPr>
          <p:cNvPr id="299" name="WhileLoop_HU.png" descr="WhileLoop_HU.png"/>
          <p:cNvPicPr>
            <a:picLocks noChangeAspect="1"/>
          </p:cNvPicPr>
          <p:nvPr/>
        </p:nvPicPr>
        <p:blipFill>
          <a:blip r:embed="rId2">
            <a:extLst/>
          </a:blip>
          <a:stretch>
            <a:fillRect/>
          </a:stretch>
        </p:blipFill>
        <p:spPr>
          <a:xfrm>
            <a:off x="15255169" y="2445331"/>
            <a:ext cx="8706692" cy="80323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29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29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296"/>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29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2"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3"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4"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05"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6"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7"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8"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09" name="Python - Ciklus ‘While’ - Példa"/>
          <p:cNvSpPr txBox="1"/>
          <p:nvPr>
            <p:ph type="title"/>
          </p:nvPr>
        </p:nvSpPr>
        <p:spPr>
          <a:prstGeom prst="rect">
            <a:avLst/>
          </a:prstGeom>
        </p:spPr>
        <p:txBody>
          <a:bodyPr/>
          <a:lstStyle>
            <a:lvl1pPr defTabSz="751205">
              <a:defRPr spc="-218" sz="10920"/>
            </a:lvl1pPr>
          </a:lstStyle>
          <a:p>
            <a:pPr/>
            <a:r>
              <a:t>Python - Ciklus ‘While’ - Példa</a:t>
            </a:r>
          </a:p>
        </p:txBody>
      </p:sp>
      <p:sp>
        <p:nvSpPr>
          <p:cNvPr id="310" name="Kimenet:…"/>
          <p:cNvSpPr txBox="1"/>
          <p:nvPr>
            <p:ph type="body" sz="half" idx="1"/>
          </p:nvPr>
        </p:nvSpPr>
        <p:spPr>
          <a:xfrm>
            <a:off x="571500" y="3189234"/>
            <a:ext cx="14253487" cy="8397982"/>
          </a:xfrm>
          <a:prstGeom prst="rect">
            <a:avLst/>
          </a:prstGeom>
        </p:spPr>
        <p:txBody>
          <a:bodyPr/>
          <a:lstStyle/>
          <a:p>
            <a:pPr defTabSz="457200">
              <a:lnSpc>
                <a:spcPct val="100000"/>
              </a:lnSpc>
              <a:spcBef>
                <a:spcPts val="0"/>
              </a:spcBef>
              <a:defRPr spc="0" sz="5500"/>
            </a:pPr>
            <a:r>
              <a:t> Kimenet:</a:t>
            </a:r>
          </a:p>
          <a:p>
            <a:pPr defTabSz="457200">
              <a:lnSpc>
                <a:spcPct val="100000"/>
              </a:lnSpc>
              <a:spcBef>
                <a:spcPts val="0"/>
              </a:spcBef>
              <a:defRPr spc="0" sz="5500"/>
            </a:pP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1</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2</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3</a:t>
            </a:r>
          </a:p>
          <a:p>
            <a:pPr defTabSz="457200">
              <a:lnSpc>
                <a:spcPct val="100000"/>
              </a:lnSpc>
              <a:spcBef>
                <a:spcPts val="0"/>
              </a:spcBef>
              <a:buChar char="&gt;&gt;&gt; "/>
              <a:defRPr spc="0" sz="5500">
                <a:latin typeface="CMU Typewriter Text Regular"/>
                <a:ea typeface="CMU Typewriter Text Regular"/>
                <a:cs typeface="CMU Typewriter Text Regular"/>
                <a:sym typeface="CMU Typewriter Text Regular"/>
              </a:defRPr>
            </a:pPr>
            <a:r>
              <a:t>Done; a = 3</a:t>
            </a:r>
          </a:p>
        </p:txBody>
      </p:sp>
      <p:sp>
        <p:nvSpPr>
          <p:cNvPr id="311" name="Program:…"/>
          <p:cNvSpPr txBox="1"/>
          <p:nvPr/>
        </p:nvSpPr>
        <p:spPr>
          <a:xfrm>
            <a:off x="11455578" y="2989567"/>
            <a:ext cx="12498048"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420623" indent="-420623" defTabSz="420623">
              <a:lnSpc>
                <a:spcPct val="100000"/>
              </a:lnSpc>
              <a:spcBef>
                <a:spcPts val="0"/>
              </a:spcBef>
              <a:buClr>
                <a:srgbClr val="3B39E4"/>
              </a:buClr>
              <a:buSzPct val="100000"/>
              <a:buChar char="•"/>
              <a:defRPr sz="5060">
                <a:latin typeface="CMU Serif Roman"/>
                <a:ea typeface="CMU Serif Roman"/>
                <a:cs typeface="CMU Serif Roman"/>
                <a:sym typeface="CMU Serif Roman"/>
              </a:defRPr>
            </a:pPr>
            <a:r>
              <a:t> Program:</a:t>
            </a:r>
          </a:p>
          <a:p>
            <a:pPr marL="420623" indent="-420623" defTabSz="420623">
              <a:lnSpc>
                <a:spcPct val="100000"/>
              </a:lnSpc>
              <a:spcBef>
                <a:spcPts val="0"/>
              </a:spcBef>
              <a:buClr>
                <a:srgbClr val="3B39E4"/>
              </a:buClr>
              <a:buSzPct val="100000"/>
              <a:buChar char="•"/>
              <a:defRPr sz="5060">
                <a:latin typeface="CMU Serif Roman"/>
                <a:ea typeface="CMU Serif Roman"/>
                <a:cs typeface="CMU Serif Roman"/>
                <a:sym typeface="CMU Serif Roman"/>
              </a:defRPr>
            </a:pPr>
          </a:p>
          <a:p>
            <a:pPr marL="420623" indent="-420623" defTabSz="420623">
              <a:lnSpc>
                <a:spcPct val="100000"/>
              </a:lnSpc>
              <a:spcBef>
                <a:spcPts val="0"/>
              </a:spcBef>
              <a:buClr>
                <a:srgbClr val="3B39E4"/>
              </a:buClr>
              <a:buSzPct val="100000"/>
              <a:buChar char="&gt;&gt;&gt; "/>
              <a:defRPr sz="5060">
                <a:latin typeface="CMU Typewriter Text Regular"/>
                <a:ea typeface="CMU Typewriter Text Regular"/>
                <a:cs typeface="CMU Typewriter Text Regular"/>
                <a:sym typeface="CMU Typewriter Text Regular"/>
              </a:defRPr>
            </a:pPr>
            <a:r>
              <a:t>a = 1</a:t>
            </a:r>
          </a:p>
          <a:p>
            <a:pPr marL="420623" indent="-420623" defTabSz="420623">
              <a:lnSpc>
                <a:spcPct val="100000"/>
              </a:lnSpc>
              <a:spcBef>
                <a:spcPts val="0"/>
              </a:spcBef>
              <a:buClr>
                <a:srgbClr val="3B39E4"/>
              </a:buClr>
              <a:buSzPct val="100000"/>
              <a:buChar char="&gt;&gt;&gt;"/>
              <a:defRPr sz="5060">
                <a:latin typeface="CMU Typewriter Text Regular"/>
                <a:ea typeface="CMU Typewriter Text Regular"/>
                <a:cs typeface="CMU Typewriter Text Regular"/>
                <a:sym typeface="CMU Typewriter Text Regular"/>
              </a:defRPr>
            </a:pPr>
            <a:r>
              <a:t> </a:t>
            </a:r>
            <a:r>
              <a:rPr>
                <a:solidFill>
                  <a:schemeClr val="accent2">
                    <a:hueOff val="-206910"/>
                    <a:satOff val="-12829"/>
                    <a:lumOff val="16238"/>
                  </a:schemeClr>
                </a:solidFill>
              </a:rPr>
              <a:t>print</a:t>
            </a:r>
            <a:r>
              <a:t>(a)</a:t>
            </a:r>
          </a:p>
          <a:p>
            <a:pPr marL="420623" indent="-420623" defTabSz="420623">
              <a:lnSpc>
                <a:spcPct val="100000"/>
              </a:lnSpc>
              <a:spcBef>
                <a:spcPts val="0"/>
              </a:spcBef>
              <a:buClr>
                <a:srgbClr val="3B39E4"/>
              </a:buClr>
              <a:buSzPct val="100000"/>
              <a:buChar char="&gt;&gt;&gt; "/>
              <a:defRPr sz="5060">
                <a:latin typeface="CMU Typewriter Text Regular"/>
                <a:ea typeface="CMU Typewriter Text Regular"/>
                <a:cs typeface="CMU Typewriter Text Regular"/>
                <a:sym typeface="CMU Typewriter Text Regular"/>
              </a:defRPr>
            </a:pPr>
            <a:r>
              <a:rPr>
                <a:solidFill>
                  <a:schemeClr val="accent4">
                    <a:hueOff val="-1109407"/>
                    <a:satOff val="-1495"/>
                    <a:lumOff val="-6330"/>
                  </a:schemeClr>
                </a:solidFill>
              </a:rPr>
              <a:t>while</a:t>
            </a:r>
            <a:r>
              <a:t>(a &lt; 3):</a:t>
            </a:r>
          </a:p>
          <a:p>
            <a:pPr marL="420623" indent="-420623" defTabSz="420623">
              <a:lnSpc>
                <a:spcPct val="100000"/>
              </a:lnSpc>
              <a:spcBef>
                <a:spcPts val="0"/>
              </a:spcBef>
              <a:buClr>
                <a:srgbClr val="3B39E4"/>
              </a:buClr>
              <a:buSzPct val="100000"/>
              <a:buChar char="..."/>
              <a:defRPr sz="5060">
                <a:latin typeface="CMU Typewriter Text Regular"/>
                <a:ea typeface="CMU Typewriter Text Regular"/>
                <a:cs typeface="CMU Typewriter Text Regular"/>
                <a:sym typeface="CMU Typewriter Text Regular"/>
              </a:defRPr>
            </a:pPr>
            <a:r>
              <a:t>     a = a+1 </a:t>
            </a:r>
            <a:r>
              <a:rPr>
                <a:solidFill>
                  <a:schemeClr val="accent5"/>
                </a:solidFill>
              </a:rPr>
              <a:t># ‘a’ eggyel nő</a:t>
            </a:r>
          </a:p>
          <a:p>
            <a:pPr marL="420623" indent="-420623" defTabSz="420623">
              <a:lnSpc>
                <a:spcPct val="100000"/>
              </a:lnSpc>
              <a:spcBef>
                <a:spcPts val="0"/>
              </a:spcBef>
              <a:buClr>
                <a:srgbClr val="3B39E4"/>
              </a:buClr>
              <a:buSzPct val="100000"/>
              <a:buChar char="..."/>
              <a:defRPr sz="5060">
                <a:latin typeface="CMU Typewriter Text Regular"/>
                <a:ea typeface="CMU Typewriter Text Regular"/>
                <a:cs typeface="CMU Typewriter Text Regular"/>
                <a:sym typeface="CMU Typewriter Text Regular"/>
              </a:defRPr>
            </a:pPr>
            <a:r>
              <a:t>     </a:t>
            </a:r>
            <a:r>
              <a:rPr>
                <a:solidFill>
                  <a:schemeClr val="accent2">
                    <a:hueOff val="-206910"/>
                    <a:satOff val="-12829"/>
                    <a:lumOff val="16238"/>
                  </a:schemeClr>
                </a:solidFill>
              </a:rPr>
              <a:t>print</a:t>
            </a:r>
            <a:r>
              <a:t>(a)</a:t>
            </a:r>
          </a:p>
          <a:p>
            <a:pPr marL="420623" indent="-420623" defTabSz="420623">
              <a:lnSpc>
                <a:spcPct val="100000"/>
              </a:lnSpc>
              <a:spcBef>
                <a:spcPts val="0"/>
              </a:spcBef>
              <a:buClr>
                <a:srgbClr val="3B39E4"/>
              </a:buClr>
              <a:buSzPct val="100000"/>
              <a:buChar char="..."/>
              <a:defRPr sz="5060">
                <a:latin typeface="CMU Typewriter Text Regular"/>
                <a:ea typeface="CMU Typewriter Text Regular"/>
                <a:cs typeface="CMU Typewriter Text Regular"/>
                <a:sym typeface="CMU Typewriter Text Regular"/>
              </a:defRPr>
            </a:pPr>
            <a:r>
              <a:t> </a:t>
            </a:r>
          </a:p>
          <a:p>
            <a:pPr marL="420623" indent="-420623" defTabSz="420623">
              <a:lnSpc>
                <a:spcPct val="100000"/>
              </a:lnSpc>
              <a:spcBef>
                <a:spcPts val="0"/>
              </a:spcBef>
              <a:buClr>
                <a:srgbClr val="3B39E4"/>
              </a:buClr>
              <a:buSzPct val="100000"/>
              <a:buChar char="&gt;&gt;&gt; "/>
              <a:defRPr sz="5060">
                <a:latin typeface="CMU Typewriter Text Regular"/>
                <a:ea typeface="CMU Typewriter Text Regular"/>
                <a:cs typeface="CMU Typewriter Text Regular"/>
                <a:sym typeface="CMU Typewriter Text Regular"/>
              </a:defRPr>
            </a:pPr>
            <a:r>
              <a:rPr>
                <a:solidFill>
                  <a:schemeClr val="accent2">
                    <a:hueOff val="-206910"/>
                    <a:satOff val="-12829"/>
                    <a:lumOff val="16238"/>
                  </a:schemeClr>
                </a:solidFill>
              </a:rPr>
              <a:t>print</a:t>
            </a:r>
            <a:r>
              <a:t>(</a:t>
            </a:r>
            <a:r>
              <a:rPr>
                <a:solidFill>
                  <a:schemeClr val="accent3">
                    <a:hueOff val="-385756"/>
                    <a:satOff val="-32155"/>
                    <a:lumOff val="17967"/>
                  </a:schemeClr>
                </a:solidFill>
              </a:rPr>
              <a:t>"Kész; a = "</a:t>
            </a:r>
            <a:r>
              <a:t> + </a:t>
            </a:r>
            <a:r>
              <a:rPr>
                <a:solidFill>
                  <a:schemeClr val="accent2">
                    <a:hueOff val="-206910"/>
                    <a:satOff val="-12829"/>
                    <a:lumOff val="16238"/>
                  </a:schemeClr>
                </a:solidFill>
              </a:rPr>
              <a:t>str</a:t>
            </a:r>
            <a:r>
              <a:t>(a))</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0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0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0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0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4"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5"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6"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17"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18"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19"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20"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21" name="Megállás a fekete vonalnál – Algoritmus"/>
          <p:cNvSpPr txBox="1"/>
          <p:nvPr>
            <p:ph type="title"/>
          </p:nvPr>
        </p:nvSpPr>
        <p:spPr>
          <a:prstGeom prst="rect">
            <a:avLst/>
          </a:prstGeom>
        </p:spPr>
        <p:txBody>
          <a:bodyPr/>
          <a:lstStyle>
            <a:lvl1pPr defTabSz="643889">
              <a:defRPr spc="-187" sz="9360"/>
            </a:lvl1pPr>
          </a:lstStyle>
          <a:p>
            <a:pPr/>
            <a:r>
              <a:t>Megállás a fekete vonalnál – Algoritmus</a:t>
            </a:r>
          </a:p>
        </p:txBody>
      </p:sp>
      <p:sp>
        <p:nvSpPr>
          <p:cNvPr id="322" name="Indítsa be a motorokat…"/>
          <p:cNvSpPr txBox="1"/>
          <p:nvPr>
            <p:ph type="body" sz="half" idx="1"/>
          </p:nvPr>
        </p:nvSpPr>
        <p:spPr>
          <a:xfrm>
            <a:off x="571500" y="3189234"/>
            <a:ext cx="11364855" cy="8397982"/>
          </a:xfrm>
          <a:prstGeom prst="rect">
            <a:avLst/>
          </a:prstGeom>
        </p:spPr>
        <p:txBody>
          <a:bodyPr/>
          <a:lstStyle/>
          <a:p>
            <a:pPr marL="315468" indent="-315468" defTabSz="315468">
              <a:lnSpc>
                <a:spcPct val="100000"/>
              </a:lnSpc>
              <a:spcBef>
                <a:spcPts val="0"/>
              </a:spcBef>
              <a:defRPr spc="0" sz="3795"/>
            </a:pPr>
            <a:r>
              <a:t>Indítsa be a motorokat</a:t>
            </a:r>
          </a:p>
          <a:p>
            <a:pPr lvl="1" marL="630936" indent="-315468" defTabSz="315468">
              <a:lnSpc>
                <a:spcPct val="100000"/>
              </a:lnSpc>
              <a:spcBef>
                <a:spcPts val="0"/>
              </a:spcBef>
              <a:defRPr spc="0" sz="3795"/>
            </a:pPr>
            <a:r>
              <a:t>A robot a fekete vonal felé halad</a:t>
            </a:r>
          </a:p>
          <a:p>
            <a:pPr lvl="1" marL="630936" indent="-315468" defTabSz="315468">
              <a:lnSpc>
                <a:spcPct val="100000"/>
              </a:lnSpc>
              <a:spcBef>
                <a:spcPts val="0"/>
              </a:spcBef>
              <a:defRPr spc="0" sz="3795"/>
            </a:pPr>
          </a:p>
          <a:p>
            <a:pPr marL="315468" indent="-315468" defTabSz="315468">
              <a:lnSpc>
                <a:spcPct val="100000"/>
              </a:lnSpc>
              <a:spcBef>
                <a:spcPts val="0"/>
              </a:spcBef>
              <a:defRPr spc="0" sz="3795"/>
            </a:pPr>
            <a:r>
              <a:t>Várja meg, amíg a látható szín fekete lesz</a:t>
            </a:r>
          </a:p>
          <a:p>
            <a:pPr marL="315468" indent="-315468" defTabSz="315468">
              <a:lnSpc>
                <a:spcPct val="100000"/>
              </a:lnSpc>
              <a:spcBef>
                <a:spcPts val="0"/>
              </a:spcBef>
              <a:defRPr spc="0" sz="3795"/>
            </a:pPr>
          </a:p>
          <a:p>
            <a:pPr marL="315468" indent="-315468" defTabSz="315468">
              <a:lnSpc>
                <a:spcPct val="100000"/>
              </a:lnSpc>
              <a:spcBef>
                <a:spcPts val="0"/>
              </a:spcBef>
              <a:defRPr b="1" spc="0" sz="3795"/>
            </a:pPr>
            <a:r>
              <a:t>Miközben </a:t>
            </a:r>
            <a:r>
              <a:rPr b="0"/>
              <a:t>a robot előrehalad, a színérzékelő segítségével keressen fekete színt.</a:t>
            </a:r>
            <a:endParaRPr b="0"/>
          </a:p>
          <a:p>
            <a:pPr marL="315468" indent="-315468" defTabSz="315468">
              <a:lnSpc>
                <a:spcPct val="100000"/>
              </a:lnSpc>
              <a:spcBef>
                <a:spcPts val="0"/>
              </a:spcBef>
              <a:defRPr b="1" spc="0" sz="3795"/>
            </a:pPr>
            <a:r>
              <a:rPr b="0"/>
              <a:t>We found black, lets look for white</a:t>
            </a:r>
            <a:endParaRPr b="0"/>
          </a:p>
          <a:p>
            <a:pPr marL="315468" indent="-315468" defTabSz="315468">
              <a:lnSpc>
                <a:spcPct val="100000"/>
              </a:lnSpc>
              <a:spcBef>
                <a:spcPts val="0"/>
              </a:spcBef>
              <a:defRPr b="1" spc="0" sz="3795"/>
            </a:pPr>
            <a:r>
              <a:t>Miközben </a:t>
            </a:r>
            <a:r>
              <a:rPr b="0"/>
              <a:t>a robot előrehalad, a színérzékelő segítségével keressen fehér színt.</a:t>
            </a:r>
          </a:p>
          <a:p>
            <a:pPr marL="315468" indent="-315468" defTabSz="315468">
              <a:lnSpc>
                <a:spcPct val="100000"/>
              </a:lnSpc>
              <a:spcBef>
                <a:spcPts val="0"/>
              </a:spcBef>
              <a:defRPr b="1" spc="0" sz="3795"/>
            </a:pPr>
            <a:r>
              <a:t>Miközben </a:t>
            </a:r>
            <a:r>
              <a:rPr b="0"/>
              <a:t>a robot előrehalad, a színérzékelő segítségével keressen fekete színt.</a:t>
            </a:r>
          </a:p>
          <a:p>
            <a:pPr marL="315468" indent="-315468" defTabSz="315468">
              <a:lnSpc>
                <a:spcPct val="100000"/>
              </a:lnSpc>
              <a:spcBef>
                <a:spcPts val="0"/>
              </a:spcBef>
              <a:defRPr spc="0" sz="3795"/>
            </a:pPr>
            <a:r>
              <a:t>Ha megtalálja a fekete színt, álljon meg !</a:t>
            </a:r>
          </a:p>
        </p:txBody>
      </p:sp>
      <p:pic>
        <p:nvPicPr>
          <p:cNvPr id="323" name="stopAtBlackLine_HU.png" descr="stopAtBlackLine_HU.png"/>
          <p:cNvPicPr>
            <a:picLocks noChangeAspect="1"/>
          </p:cNvPicPr>
          <p:nvPr/>
        </p:nvPicPr>
        <p:blipFill>
          <a:blip r:embed="rId2">
            <a:extLst/>
          </a:blip>
          <a:stretch>
            <a:fillRect/>
          </a:stretch>
        </p:blipFill>
        <p:spPr>
          <a:xfrm>
            <a:off x="15223419" y="2637090"/>
            <a:ext cx="8066494" cy="91029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1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20"/>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1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6"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7"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8"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29"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0"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1"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2"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33" name="Tanító program a színérzékelőhöz"/>
          <p:cNvSpPr txBox="1"/>
          <p:nvPr>
            <p:ph type="title"/>
          </p:nvPr>
        </p:nvSpPr>
        <p:spPr>
          <a:prstGeom prst="rect">
            <a:avLst/>
          </a:prstGeom>
        </p:spPr>
        <p:txBody>
          <a:bodyPr/>
          <a:lstStyle>
            <a:lvl1pPr defTabSz="751205">
              <a:defRPr spc="-218" sz="10920"/>
            </a:lvl1pPr>
          </a:lstStyle>
          <a:p>
            <a:pPr/>
            <a:r>
              <a:t>Tanító program a színérzékelőhöz</a:t>
            </a:r>
          </a:p>
        </p:txBody>
      </p:sp>
      <p:sp>
        <p:nvSpPr>
          <p:cNvPr id="334" name="Kezdjük az érzékelő beindításával a 3-as porton.…"/>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Kezdjük az érzékelő beindításával a 3-as porton.</a:t>
            </a:r>
          </a:p>
          <a:p>
            <a:pPr defTabSz="457200">
              <a:lnSpc>
                <a:spcPct val="100000"/>
              </a:lnSpc>
              <a:spcBef>
                <a:spcPts val="0"/>
              </a:spcBef>
              <a:defRPr sz="5500">
                <a:latin typeface="CMU Serif Roman"/>
                <a:ea typeface="CMU Serif Roman"/>
                <a:cs typeface="CMU Serif Roman"/>
                <a:sym typeface="CMU Serif Roman"/>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Color Sensor</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colorS </a:t>
            </a:r>
            <a:r>
              <a:rPr>
                <a:solidFill>
                  <a:srgbClr val="D4D4D4"/>
                </a:solidFill>
              </a:rPr>
              <a:t>=</a:t>
            </a:r>
            <a:r>
              <a:t> ColorSensor(Port.S3)</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2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3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3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3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7"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8"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39"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0"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1"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2"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3"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44" name="Tanító program a színérzékelőhöz"/>
          <p:cNvSpPr txBox="1"/>
          <p:nvPr>
            <p:ph type="title"/>
          </p:nvPr>
        </p:nvSpPr>
        <p:spPr>
          <a:prstGeom prst="rect">
            <a:avLst/>
          </a:prstGeom>
        </p:spPr>
        <p:txBody>
          <a:bodyPr/>
          <a:lstStyle>
            <a:lvl1pPr defTabSz="751205">
              <a:defRPr spc="-218" sz="10920"/>
            </a:lvl1pPr>
          </a:lstStyle>
          <a:p>
            <a:pPr/>
            <a:r>
              <a:t>Tanító program a színérzékelőhöz</a:t>
            </a:r>
          </a:p>
        </p:txBody>
      </p:sp>
      <p:sp>
        <p:nvSpPr>
          <p:cNvPr id="345" name="Most indítsa be a DriveBase-t a robot mozgásának vezérléséhez.…"/>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Most indítsa be a DriveBase-t a robot mozgásának vezérléséhez.</a:t>
            </a:r>
          </a:p>
          <a:p>
            <a:pPr defTabSz="457200">
              <a:lnSpc>
                <a:spcPct val="100000"/>
              </a:lnSpc>
              <a:spcBef>
                <a:spcPts val="0"/>
              </a:spcBef>
              <a:defRPr sz="5500">
                <a:latin typeface="CMU Serif Roman"/>
                <a:ea typeface="CMU Serif Roman"/>
                <a:cs typeface="CMU Serif Roman"/>
                <a:sym typeface="CMU Serif Roman"/>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Color Sensor</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b="1" sz="3500" u="sng">
                <a:solidFill>
                  <a:srgbClr val="6A9955"/>
                </a:solidFill>
                <a:latin typeface="Menlo Regular"/>
                <a:ea typeface="Menlo Regular"/>
                <a:cs typeface="Menlo Regular"/>
                <a:sym typeface="Menlo Regular"/>
              </a:defRPr>
            </a:pPr>
            <a:r>
              <a:t># Initialize motors</a:t>
            </a:r>
            <a:endParaRPr>
              <a:solidFill>
                <a:srgbClr val="CCCCCC"/>
              </a:solidFill>
            </a:endParaRPr>
          </a:p>
          <a:p>
            <a:pPr defTabSz="457200">
              <a:lnSpc>
                <a:spcPct val="100000"/>
              </a:lnSpc>
              <a:spcBef>
                <a:spcPts val="0"/>
              </a:spcBef>
              <a:defRPr b="1" sz="3500" u="sng">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defTabSz="457200">
              <a:lnSpc>
                <a:spcPct val="100000"/>
              </a:lnSpc>
              <a:spcBef>
                <a:spcPts val="0"/>
              </a:spcBef>
              <a:defRPr b="1" sz="3500" u="sng">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defTabSz="457200">
              <a:lnSpc>
                <a:spcPct val="100000"/>
              </a:lnSpc>
              <a:spcBef>
                <a:spcPts val="0"/>
              </a:spcBef>
              <a:defRPr b="1" sz="3500" u="sng">
                <a:solidFill>
                  <a:srgbClr val="CCCCCC"/>
                </a:solidFill>
                <a:latin typeface="Menlo Regular"/>
                <a:ea typeface="Menlo Regular"/>
                <a:cs typeface="Menlo Regular"/>
                <a:sym typeface="Menlo Regular"/>
              </a:defRPr>
            </a:pPr>
          </a:p>
          <a:p>
            <a:pPr defTabSz="457200">
              <a:lnSpc>
                <a:spcPct val="100000"/>
              </a:lnSpc>
              <a:spcBef>
                <a:spcPts val="0"/>
              </a:spcBef>
              <a:defRPr b="1" sz="3500" u="sng">
                <a:solidFill>
                  <a:srgbClr val="CCCCCC"/>
                </a:solidFill>
                <a:latin typeface="Menlo Regular"/>
                <a:ea typeface="Menlo Regular"/>
                <a:cs typeface="Menlo Regular"/>
                <a:sym typeface="Menlo Regular"/>
              </a:defRPr>
            </a:pPr>
            <a:r>
              <a:t>sofor </a:t>
            </a:r>
            <a:r>
              <a:rPr>
                <a:solidFill>
                  <a:srgbClr val="D4D4D4"/>
                </a:solidFill>
              </a:rPr>
              <a:t>= </a:t>
            </a:r>
            <a:r>
              <a:t>DriveBase(left_motor,right_motor,</a:t>
            </a:r>
            <a:r>
              <a:rPr>
                <a:solidFill>
                  <a:srgbClr val="B5CEA8"/>
                </a:solidFill>
              </a:rPr>
              <a:t>62.4</a:t>
            </a:r>
            <a:r>
              <a:t>,</a:t>
            </a:r>
            <a:r>
              <a:rPr>
                <a:solidFill>
                  <a:srgbClr val="B5CEA8"/>
                </a:solidFill>
              </a:rPr>
              <a:t>135</a:t>
            </a:r>
            <a:r>
              <a:t>)</a:t>
            </a:r>
          </a:p>
          <a:p>
            <a:pPr defTabSz="457200">
              <a:lnSpc>
                <a:spcPct val="100000"/>
              </a:lnSpc>
              <a:spcBef>
                <a:spcPts val="0"/>
              </a:spcBef>
              <a:defRPr sz="3500">
                <a:solidFill>
                  <a:srgbClr val="CCCCCC"/>
                </a:solidFill>
                <a:latin typeface="Menlo Regular"/>
                <a:ea typeface="Menlo Regular"/>
                <a:cs typeface="Menlo Regular"/>
                <a:sym typeface="Menlo Regular"/>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4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4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4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4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8"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49"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0"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1"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2"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3"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4"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55" name="Tanító program a színérzékelőhöz"/>
          <p:cNvSpPr txBox="1"/>
          <p:nvPr>
            <p:ph type="title"/>
          </p:nvPr>
        </p:nvSpPr>
        <p:spPr>
          <a:xfrm>
            <a:off x="571500" y="639782"/>
            <a:ext cx="23241000" cy="1951018"/>
          </a:xfrm>
          <a:prstGeom prst="rect">
            <a:avLst/>
          </a:prstGeom>
        </p:spPr>
        <p:txBody>
          <a:bodyPr/>
          <a:lstStyle>
            <a:lvl1pPr defTabSz="751205">
              <a:defRPr spc="-218" sz="10920"/>
            </a:lvl1pPr>
          </a:lstStyle>
          <a:p>
            <a:pPr/>
            <a:r>
              <a:t>Tanító program a színérzékelőhöz</a:t>
            </a:r>
          </a:p>
        </p:txBody>
      </p:sp>
      <p:sp>
        <p:nvSpPr>
          <p:cNvPr id="356" name="Adjon hozzá egy parancsot, amely megmondja a robotnak, hogy haladjon egyenesen előre.…"/>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Adjon hozzá egy parancsot, amely megmondja a robotnak, hogy haladjon egyenesen előre.</a:t>
            </a:r>
          </a:p>
          <a:p>
            <a:pPr defTabSz="457200">
              <a:lnSpc>
                <a:spcPct val="100000"/>
              </a:lnSpc>
              <a:spcBef>
                <a:spcPts val="0"/>
              </a:spcBef>
              <a:defRPr sz="5500">
                <a:latin typeface="CMU Serif Roman"/>
                <a:ea typeface="CMU Serif Roman"/>
                <a:cs typeface="CMU Serif Roman"/>
                <a:sym typeface="CMU Serif Roman"/>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Color Sensor</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t># Initialize motors</a:t>
            </a:r>
            <a:endParaRPr>
              <a:solidFill>
                <a:srgbClr val="CCCCCC"/>
              </a:solidFill>
            </a:endParaRPr>
          </a:p>
          <a:p>
            <a:pPr defTabSz="457200">
              <a:lnSpc>
                <a:spcPct val="100000"/>
              </a:lnSpc>
              <a:spcBef>
                <a:spcPts val="0"/>
              </a:spcBef>
              <a:defRPr sz="3500">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defTabSz="457200">
              <a:lnSpc>
                <a:spcPct val="100000"/>
              </a:lnSpc>
              <a:spcBef>
                <a:spcPts val="0"/>
              </a:spcBef>
              <a:defRPr sz="3500">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sz="3500">
                <a:solidFill>
                  <a:srgbClr val="CCCCCC"/>
                </a:solidFill>
                <a:latin typeface="Menlo Regular"/>
                <a:ea typeface="Menlo Regular"/>
                <a:cs typeface="Menlo Regular"/>
                <a:sym typeface="Menlo Regular"/>
              </a:defRPr>
            </a:pPr>
            <a:r>
              <a:t>sofor </a:t>
            </a:r>
            <a:r>
              <a:rPr>
                <a:solidFill>
                  <a:srgbClr val="D4D4D4"/>
                </a:solidFill>
              </a:rPr>
              <a:t>= </a:t>
            </a:r>
            <a:r>
              <a:t>DriveBase(left_motor,right_motor,</a:t>
            </a:r>
            <a:r>
              <a:rPr>
                <a:solidFill>
                  <a:srgbClr val="B5CEA8"/>
                </a:solidFill>
              </a:rPr>
              <a:t>62.4</a:t>
            </a:r>
            <a:r>
              <a:t>,</a:t>
            </a:r>
            <a:r>
              <a:rPr>
                <a:solidFill>
                  <a:srgbClr val="B5CEA8"/>
                </a:solidFill>
              </a:rPr>
              <a:t>135</a:t>
            </a:r>
            <a:r>
              <a:t>)</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b="1" sz="3500" u="sng">
                <a:solidFill>
                  <a:srgbClr val="6A9955"/>
                </a:solidFill>
                <a:latin typeface="Menlo Regular"/>
                <a:ea typeface="Menlo Regular"/>
                <a:cs typeface="Menlo Regular"/>
                <a:sym typeface="Menlo Regular"/>
              </a:defRPr>
            </a:pPr>
            <a:r>
              <a:rPr>
                <a:solidFill>
                  <a:srgbClr val="CCCCCC"/>
                </a:solidFill>
              </a:rPr>
              <a:t>sofor.drive(</a:t>
            </a:r>
            <a:r>
              <a:rPr>
                <a:solidFill>
                  <a:srgbClr val="B5CEA8"/>
                </a:solidFill>
              </a:rPr>
              <a:t>150</a:t>
            </a:r>
            <a:r>
              <a:rPr>
                <a:solidFill>
                  <a:srgbClr val="CCCCCC"/>
                </a:solidFill>
              </a:rPr>
              <a:t>,</a:t>
            </a:r>
            <a:r>
              <a:rPr>
                <a:solidFill>
                  <a:srgbClr val="B5CEA8"/>
                </a:solidFill>
              </a:rPr>
              <a:t>0</a:t>
            </a:r>
            <a:r>
              <a:rPr>
                <a:solidFill>
                  <a:srgbClr val="CCCCCC"/>
                </a:solidFill>
              </a:rPr>
              <a:t>) </a:t>
            </a:r>
            <a:r>
              <a:t># 150 mm/s speed, 0 turning (straight)</a:t>
            </a:r>
            <a:endParaRPr>
              <a:solidFill>
                <a:srgbClr val="CCCCCC"/>
              </a:solidFill>
            </a:endParaR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5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5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5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5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Az „Introduction to Programming EV3 Curriculum” alapján, amit a Carnegie-Mellon Robotics Academy fejlesztett ki (https://www.cmu.edu/roboticsacademy/roboticscurriculum/index.html)…"/>
          <p:cNvSpPr txBox="1"/>
          <p:nvPr>
            <p:ph type="body" idx="1"/>
          </p:nvPr>
        </p:nvSpPr>
        <p:spPr>
          <a:xfrm>
            <a:off x="571500" y="3890207"/>
            <a:ext cx="23241000" cy="7697009"/>
          </a:xfrm>
          <a:prstGeom prst="rect">
            <a:avLst/>
          </a:prstGeom>
        </p:spPr>
        <p:txBody>
          <a:bodyPr/>
          <a:lstStyle/>
          <a:p>
            <a:pPr defTabSz="457200">
              <a:lnSpc>
                <a:spcPct val="100000"/>
              </a:lnSpc>
              <a:spcBef>
                <a:spcPts val="0"/>
              </a:spcBef>
              <a:defRPr spc="0"/>
            </a:pPr>
            <a:r>
              <a:t>Az „Introduction to Programming EV3 Curriculum” alapján, amit a Carnegie-Mellon Robotics Academy fejlesztett ki (</a:t>
            </a:r>
            <a:r>
              <a:rPr u="sng">
                <a:solidFill>
                  <a:srgbClr val="0000FF"/>
                </a:solidFill>
                <a:uFill>
                  <a:solidFill>
                    <a:srgbClr val="0000FF"/>
                  </a:solidFill>
                </a:uFill>
                <a:hlinkClick r:id="rId2" invalidUrl="" action="" tgtFrame="" tooltip="" history="1" highlightClick="0" endSnd="0"/>
              </a:rPr>
              <a:t>https://www.cmu.edu/roboticsacademy/roboticscurriculum/index.html</a:t>
            </a:r>
            <a:r>
              <a:t>)</a:t>
            </a:r>
          </a:p>
          <a:p>
            <a:pPr defTabSz="457200">
              <a:lnSpc>
                <a:spcPct val="100000"/>
              </a:lnSpc>
              <a:spcBef>
                <a:spcPts val="0"/>
              </a:spcBef>
              <a:defRPr spc="0"/>
            </a:pPr>
          </a:p>
          <a:p>
            <a:pPr defTabSz="457200">
              <a:lnSpc>
                <a:spcPct val="100000"/>
              </a:lnSpc>
              <a:spcBef>
                <a:spcPts val="0"/>
              </a:spcBef>
              <a:defRPr spc="0"/>
            </a:pPr>
            <a:r>
              <a:t>FLL City Shaper Challenge </a:t>
            </a:r>
          </a:p>
          <a:p>
            <a:pPr lvl="7" marL="0" indent="0" defTabSz="457200">
              <a:lnSpc>
                <a:spcPct val="100000"/>
              </a:lnSpc>
              <a:spcBef>
                <a:spcPts val="0"/>
              </a:spcBef>
              <a:buSzTx/>
              <a:buNone/>
              <a:defRPr sz="4200">
                <a:latin typeface="CMU Serif Roman"/>
                <a:ea typeface="CMU Serif Roman"/>
                <a:cs typeface="CMU Serif Roman"/>
                <a:sym typeface="CMU Serif Roman"/>
              </a:defRPr>
            </a:pPr>
            <a:r>
              <a:t>    </a:t>
            </a:r>
            <a:r>
              <a:rPr u="sng">
                <a:hlinkClick r:id="rId3" invalidUrl="" action="" tgtFrame="" tooltip="" history="1" highlightClick="0" endSnd="0"/>
              </a:rPr>
              <a:t>https://www.firstinspires.org/resource-library/fll/challenge/challenge-and-resources</a:t>
            </a:r>
          </a:p>
          <a:p>
            <a:pPr lvl="7" marL="0" indent="0" defTabSz="457200">
              <a:lnSpc>
                <a:spcPct val="100000"/>
              </a:lnSpc>
              <a:spcBef>
                <a:spcPts val="0"/>
              </a:spcBef>
              <a:buSzTx/>
              <a:buNone/>
              <a:defRPr sz="4200">
                <a:latin typeface="CMU Serif Roman"/>
                <a:ea typeface="CMU Serif Roman"/>
                <a:cs typeface="CMU Serif Roman"/>
                <a:sym typeface="CMU Serif Roman"/>
              </a:defRPr>
            </a:pPr>
          </a:p>
          <a:p>
            <a:pPr defTabSz="457200">
              <a:lnSpc>
                <a:spcPct val="100000"/>
              </a:lnSpc>
              <a:spcBef>
                <a:spcPts val="0"/>
              </a:spcBef>
              <a:defRPr spc="0"/>
            </a:pPr>
            <a:r>
              <a:t>Az MIT videója a PID Followers témájában: </a:t>
            </a:r>
            <a:r>
              <a:rPr u="sng">
                <a:hlinkClick r:id="rId4" invalidUrl="" action="" tgtFrame="" tooltip="" history="1" highlightClick="0" endSnd="0"/>
              </a:rPr>
              <a:t>https://www.youtube.com/watch?v=4Y7zG48uHRo</a:t>
            </a:r>
            <a:r>
              <a:t> </a:t>
            </a:r>
          </a:p>
        </p:txBody>
      </p:sp>
      <p:sp>
        <p:nvSpPr>
          <p:cNvPr id="209" name="Tanterv"/>
          <p:cNvSpPr txBox="1"/>
          <p:nvPr>
            <p:ph type="title"/>
          </p:nvPr>
        </p:nvSpPr>
        <p:spPr>
          <a:prstGeom prst="rect">
            <a:avLst/>
          </a:prstGeom>
        </p:spPr>
        <p:txBody>
          <a:bodyPr/>
          <a:lstStyle>
            <a:lvl1pPr defTabSz="751205">
              <a:defRPr spc="-218" sz="10920"/>
            </a:lvl1pPr>
          </a:lstStyle>
          <a:p>
            <a:pPr/>
            <a:r>
              <a:t>Tanterv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59"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0"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1"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62"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3"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4"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5"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66" name="Tanító program a színérzékelőhöz"/>
          <p:cNvSpPr txBox="1"/>
          <p:nvPr>
            <p:ph type="title"/>
          </p:nvPr>
        </p:nvSpPr>
        <p:spPr>
          <a:prstGeom prst="rect">
            <a:avLst/>
          </a:prstGeom>
        </p:spPr>
        <p:txBody>
          <a:bodyPr/>
          <a:lstStyle>
            <a:lvl1pPr defTabSz="751205">
              <a:defRPr spc="-218" sz="10920"/>
            </a:lvl1pPr>
          </a:lstStyle>
          <a:p>
            <a:pPr/>
            <a:r>
              <a:t>Tanító program a színérzékelőhöz</a:t>
            </a:r>
          </a:p>
        </p:txBody>
      </p:sp>
      <p:sp>
        <p:nvSpPr>
          <p:cNvPr id="367" name="Milyen feltételt kell ellenőrizni, hogy biztosan megtaláltuk-e a fekete vonalat ?…"/>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200">
              <a:lnSpc>
                <a:spcPct val="100000"/>
              </a:lnSpc>
              <a:spcBef>
                <a:spcPts val="0"/>
              </a:spcBef>
              <a:defRPr sz="5500">
                <a:latin typeface="CMU Serif Roman"/>
                <a:ea typeface="CMU Serif Roman"/>
                <a:cs typeface="CMU Serif Roman"/>
                <a:sym typeface="CMU Serif Roman"/>
              </a:defRPr>
            </a:pPr>
            <a:r>
              <a:t>Milyen feltételt kell ellenőrizni, hogy biztosan megtaláltuk-e a fekete vonalat ?</a:t>
            </a:r>
          </a:p>
          <a:p>
            <a:pPr defTabSz="457200">
              <a:lnSpc>
                <a:spcPct val="100000"/>
              </a:lnSpc>
              <a:spcBef>
                <a:spcPts val="0"/>
              </a:spcBef>
              <a:defRPr sz="3500">
                <a:solidFill>
                  <a:srgbClr val="CCCCCC"/>
                </a:solidFill>
                <a:latin typeface="Menlo Regular"/>
                <a:ea typeface="Menlo Regular"/>
                <a:cs typeface="Menlo Regular"/>
                <a:sym typeface="Menlo Regular"/>
              </a:defRPr>
            </a:pPr>
            <a:r>
              <a:t>...</a:t>
            </a:r>
          </a:p>
          <a:p>
            <a:pPr defTabSz="457200">
              <a:lnSpc>
                <a:spcPct val="100000"/>
              </a:lnSpc>
              <a:spcBef>
                <a:spcPts val="0"/>
              </a:spcBef>
              <a:defRPr sz="3500">
                <a:solidFill>
                  <a:srgbClr val="CCCCCC"/>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rPr>
                <a:solidFill>
                  <a:srgbClr val="CCCCCC"/>
                </a:solidFill>
              </a:rPr>
              <a:t>robot.drive(</a:t>
            </a:r>
            <a:r>
              <a:rPr>
                <a:solidFill>
                  <a:srgbClr val="B5CEA8"/>
                </a:solidFill>
              </a:rPr>
              <a:t>250</a:t>
            </a:r>
            <a:r>
              <a:rPr>
                <a:solidFill>
                  <a:srgbClr val="CCCCCC"/>
                </a:solidFill>
              </a:rPr>
              <a:t>,</a:t>
            </a:r>
            <a:r>
              <a:rPr>
                <a:solidFill>
                  <a:srgbClr val="B5CEA8"/>
                </a:solidFill>
              </a:rPr>
              <a:t>0</a:t>
            </a:r>
            <a:r>
              <a:rPr>
                <a:solidFill>
                  <a:srgbClr val="CCCCCC"/>
                </a:solidFill>
              </a:rPr>
              <a:t>) </a:t>
            </a:r>
            <a:r>
              <a:t># 250 mm/s speed, 0 turning (straight)</a:t>
            </a:r>
            <a:endParaRPr>
              <a:solidFill>
                <a:srgbClr val="CCCCCC"/>
              </a:solidFill>
            </a:endParaRPr>
          </a:p>
          <a:p>
            <a:pPr defTabSz="457200">
              <a:lnSpc>
                <a:spcPct val="100000"/>
              </a:lnSpc>
              <a:spcBef>
                <a:spcPts val="0"/>
              </a:spcBef>
              <a:defRPr sz="4500">
                <a:solidFill>
                  <a:srgbClr val="6A9955"/>
                </a:solidFill>
                <a:latin typeface="Menlo Regular"/>
                <a:ea typeface="Menlo Regular"/>
                <a:cs typeface="Menlo Regular"/>
                <a:sym typeface="Menlo Regular"/>
              </a:defRPr>
            </a:pPr>
            <a:endParaRPr>
              <a:solidFill>
                <a:srgbClr val="CCCCCC"/>
              </a:solidFill>
            </a:endParaRPr>
          </a:p>
          <a:p>
            <a:pPr defTabSz="457200">
              <a:lnSpc>
                <a:spcPct val="100000"/>
              </a:lnSpc>
              <a:spcBef>
                <a:spcPts val="0"/>
              </a:spcBef>
              <a:defRPr sz="4500">
                <a:solidFill>
                  <a:srgbClr val="6A9955"/>
                </a:solidFill>
                <a:latin typeface="Menlo Regular"/>
                <a:ea typeface="Menlo Regular"/>
                <a:cs typeface="Menlo Regular"/>
                <a:sym typeface="Menlo Regular"/>
              </a:defRPr>
            </a:pPr>
            <a:r>
              <a:rPr b="1" sz="3500" u="sng">
                <a:solidFill>
                  <a:srgbClr val="C586C0"/>
                </a:solidFill>
              </a:rPr>
              <a:t>import</a:t>
            </a:r>
            <a:r>
              <a:rPr u="sng">
                <a:solidFill>
                  <a:srgbClr val="CCCCCC"/>
                </a:solidFill>
              </a:rPr>
              <a:t> </a:t>
            </a:r>
            <a:r>
              <a:rPr b="1" sz="3500" u="sng">
                <a:solidFill>
                  <a:srgbClr val="CCCCCC"/>
                </a:solidFill>
              </a:rPr>
              <a:t>time</a:t>
            </a:r>
            <a:endParaRPr>
              <a:solidFill>
                <a:srgbClr val="CCCCCC"/>
              </a:solidFill>
            </a:endParaRPr>
          </a:p>
          <a:p>
            <a:pPr defTabSz="457200">
              <a:lnSpc>
                <a:spcPct val="100000"/>
              </a:lnSpc>
              <a:spcBef>
                <a:spcPts val="0"/>
              </a:spcBef>
              <a:defRPr b="1" sz="3500" u="sng">
                <a:solidFill>
                  <a:srgbClr val="6A9955"/>
                </a:solidFill>
                <a:latin typeface="Menlo Regular"/>
                <a:ea typeface="Menlo Regular"/>
                <a:cs typeface="Menlo Regular"/>
                <a:sym typeface="Menlo Regular"/>
              </a:defRPr>
            </a:pPr>
            <a:r>
              <a:t># while I have not yet found black</a:t>
            </a:r>
          </a:p>
          <a:p>
            <a:pPr defTabSz="457200">
              <a:lnSpc>
                <a:spcPct val="100000"/>
              </a:lnSpc>
              <a:spcBef>
                <a:spcPts val="0"/>
              </a:spcBef>
              <a:defRPr b="1" sz="3500" u="sng">
                <a:solidFill>
                  <a:srgbClr val="6A9955"/>
                </a:solidFill>
                <a:latin typeface="Menlo Regular"/>
                <a:ea typeface="Menlo Regular"/>
                <a:cs typeface="Menlo Regular"/>
                <a:sym typeface="Menlo Regular"/>
              </a:defRPr>
            </a:pPr>
          </a:p>
          <a:p>
            <a:pPr defTabSz="457200">
              <a:lnSpc>
                <a:spcPct val="100000"/>
              </a:lnSpc>
              <a:spcBef>
                <a:spcPts val="0"/>
              </a:spcBef>
              <a:defRPr b="1" sz="3500" u="sng">
                <a:solidFill>
                  <a:srgbClr val="6A9955"/>
                </a:solidFill>
                <a:latin typeface="Menlo Regular"/>
                <a:ea typeface="Menlo Regular"/>
                <a:cs typeface="Menlo Regular"/>
                <a:sym typeface="Menlo Regular"/>
              </a:defRPr>
            </a:pPr>
          </a:p>
          <a:p>
            <a:pPr defTabSz="457200">
              <a:lnSpc>
                <a:spcPct val="100000"/>
              </a:lnSpc>
              <a:spcBef>
                <a:spcPts val="0"/>
              </a:spcBef>
              <a:defRPr sz="3500">
                <a:solidFill>
                  <a:srgbClr val="6A9955"/>
                </a:solidFill>
                <a:latin typeface="Menlo Regular"/>
                <a:ea typeface="Menlo Regular"/>
                <a:cs typeface="Menlo Regular"/>
                <a:sym typeface="Menlo Regular"/>
              </a:defRPr>
            </a:pPr>
            <a:r>
              <a:rPr>
                <a:solidFill>
                  <a:srgbClr val="CCCCCC"/>
                </a:solidFill>
              </a:rPr>
              <a:t>colorS.reflection() </a:t>
            </a:r>
            <a:r>
              <a:rPr sz="5500">
                <a:solidFill>
                  <a:srgbClr val="FFFFFF"/>
                </a:solidFill>
                <a:latin typeface="CMU Serif Roman"/>
                <a:ea typeface="CMU Serif Roman"/>
                <a:cs typeface="CMU Serif Roman"/>
                <a:sym typeface="CMU Serif Roman"/>
              </a:rPr>
              <a:t>legyen nagyobb, mint 25% (kb.) !</a:t>
            </a:r>
          </a:p>
        </p:txBody>
      </p:sp>
      <p:pic>
        <p:nvPicPr>
          <p:cNvPr id="368" name="ColorSensorReflectedIntensityHU.svg" descr="ColorSensorReflectedIntensityHU.svg"/>
          <p:cNvPicPr>
            <a:picLocks noChangeAspect="1"/>
          </p:cNvPicPr>
          <p:nvPr/>
        </p:nvPicPr>
        <p:blipFill>
          <a:blip r:embed="rId2">
            <a:extLst/>
          </a:blip>
          <a:stretch>
            <a:fillRect/>
          </a:stretch>
        </p:blipFill>
        <p:spPr>
          <a:xfrm>
            <a:off x="666158" y="4907157"/>
            <a:ext cx="23051684" cy="41044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6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6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6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6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1"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2"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3"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74"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5"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6"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7"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78" name="Tanító program a színérzékelőhöz"/>
          <p:cNvSpPr txBox="1"/>
          <p:nvPr>
            <p:ph type="title"/>
          </p:nvPr>
        </p:nvSpPr>
        <p:spPr>
          <a:prstGeom prst="rect">
            <a:avLst/>
          </a:prstGeom>
        </p:spPr>
        <p:txBody>
          <a:bodyPr/>
          <a:lstStyle>
            <a:lvl1pPr defTabSz="751205">
              <a:defRPr spc="-218" sz="10920"/>
            </a:lvl1pPr>
          </a:lstStyle>
          <a:p>
            <a:pPr/>
            <a:r>
              <a:t>Tanító program a színérzékelőhöz</a:t>
            </a:r>
          </a:p>
        </p:txBody>
      </p:sp>
      <p:sp>
        <p:nvSpPr>
          <p:cNvPr id="379" name="Adja hozzá a „while” ciklust. Minden iterációnál ellenőrizzük, hogy a színérzékelő fekete vonalat észlel-e. Ha igen, megállunk. Ha nem, akkor még egyszer belépünk a hurokba. A ciklusba egy time.sleep parancsot teszünk, hogy ne kérdezzük folyamatosan a ro"/>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11479">
              <a:lnSpc>
                <a:spcPct val="100000"/>
              </a:lnSpc>
              <a:spcBef>
                <a:spcPts val="0"/>
              </a:spcBef>
              <a:defRPr sz="4950">
                <a:latin typeface="CMU Serif Roman"/>
                <a:ea typeface="CMU Serif Roman"/>
                <a:cs typeface="CMU Serif Roman"/>
                <a:sym typeface="CMU Serif Roman"/>
              </a:defRPr>
            </a:pPr>
            <a:r>
              <a:t>Adja hozzá a „while” ciklust. Minden iterációnál ellenőrizzük, hogy a színérzékelő fekete vonalat észlel-e. Ha igen, megállunk. Ha nem, akkor még egyszer belépünk a hurokba. A ciklusba egy </a:t>
            </a:r>
            <a:r>
              <a:rPr>
                <a:latin typeface="CMU Typewriter Text Regular"/>
                <a:ea typeface="CMU Typewriter Text Regular"/>
                <a:cs typeface="CMU Typewriter Text Regular"/>
                <a:sym typeface="CMU Typewriter Text Regular"/>
              </a:rPr>
              <a:t>time.sleep</a:t>
            </a:r>
            <a:r>
              <a:t> parancsot teszünk, hogy ne kérdezzük folyamatosan a robotot (az előrelépéshez idő kell). Ne felejtse el az </a:t>
            </a:r>
            <a:r>
              <a:rPr>
                <a:latin typeface="CMU Typewriter Text Regular"/>
                <a:ea typeface="CMU Typewriter Text Regular"/>
                <a:cs typeface="CMU Typewriter Text Regular"/>
                <a:sym typeface="CMU Typewriter Text Regular"/>
              </a:rPr>
              <a:t>import time</a:t>
            </a:r>
            <a:r>
              <a:t> parancsot kiadni a ciklus előtt.</a:t>
            </a:r>
          </a:p>
          <a:p>
            <a:pPr defTabSz="411479">
              <a:lnSpc>
                <a:spcPct val="100000"/>
              </a:lnSpc>
              <a:spcBef>
                <a:spcPts val="0"/>
              </a:spcBef>
              <a:defRPr sz="3150">
                <a:solidFill>
                  <a:srgbClr val="CCCCCC"/>
                </a:solidFill>
                <a:latin typeface="Menlo Regular"/>
                <a:ea typeface="Menlo Regular"/>
                <a:cs typeface="Menlo Regular"/>
                <a:sym typeface="Menlo Regular"/>
              </a:defRPr>
            </a:pPr>
            <a:r>
              <a:t>...</a:t>
            </a:r>
          </a:p>
          <a:p>
            <a:pPr defTabSz="411479">
              <a:lnSpc>
                <a:spcPct val="100000"/>
              </a:lnSpc>
              <a:spcBef>
                <a:spcPts val="0"/>
              </a:spcBef>
              <a:defRPr sz="3150">
                <a:solidFill>
                  <a:srgbClr val="CCCCCC"/>
                </a:solidFill>
                <a:latin typeface="Menlo Regular"/>
                <a:ea typeface="Menlo Regular"/>
                <a:cs typeface="Menlo Regular"/>
                <a:sym typeface="Menlo Regular"/>
              </a:defRPr>
            </a:pPr>
          </a:p>
          <a:p>
            <a:pPr defTabSz="411479">
              <a:lnSpc>
                <a:spcPct val="100000"/>
              </a:lnSpc>
              <a:spcBef>
                <a:spcPts val="0"/>
              </a:spcBef>
              <a:defRPr sz="3150">
                <a:solidFill>
                  <a:srgbClr val="6A9955"/>
                </a:solidFill>
                <a:latin typeface="Menlo Regular"/>
                <a:ea typeface="Menlo Regular"/>
                <a:cs typeface="Menlo Regular"/>
                <a:sym typeface="Menlo Regular"/>
              </a:defRPr>
            </a:pPr>
            <a:r>
              <a:rPr>
                <a:solidFill>
                  <a:srgbClr val="CCCCCC"/>
                </a:solidFill>
              </a:rPr>
              <a:t>sofor.drive(1</a:t>
            </a:r>
            <a:r>
              <a:rPr>
                <a:solidFill>
                  <a:srgbClr val="B5CEA8"/>
                </a:solidFill>
              </a:rPr>
              <a:t>50</a:t>
            </a:r>
            <a:r>
              <a:rPr>
                <a:solidFill>
                  <a:srgbClr val="CCCCCC"/>
                </a:solidFill>
              </a:rPr>
              <a:t>,</a:t>
            </a:r>
            <a:r>
              <a:rPr>
                <a:solidFill>
                  <a:srgbClr val="B5CEA8"/>
                </a:solidFill>
              </a:rPr>
              <a:t>0</a:t>
            </a:r>
            <a:r>
              <a:rPr>
                <a:solidFill>
                  <a:srgbClr val="CCCCCC"/>
                </a:solidFill>
              </a:rPr>
              <a:t>) </a:t>
            </a:r>
            <a:r>
              <a:t># 250 mm/s speed, 0 turning (straight)</a:t>
            </a:r>
            <a:endParaRPr>
              <a:solidFill>
                <a:srgbClr val="CCCCCC"/>
              </a:solidFill>
            </a:endParaRPr>
          </a:p>
          <a:p>
            <a:pPr defTabSz="411479">
              <a:lnSpc>
                <a:spcPct val="100000"/>
              </a:lnSpc>
              <a:spcBef>
                <a:spcPts val="0"/>
              </a:spcBef>
              <a:defRPr sz="4050">
                <a:solidFill>
                  <a:srgbClr val="6A9955"/>
                </a:solidFill>
                <a:latin typeface="Menlo Regular"/>
                <a:ea typeface="Menlo Regular"/>
                <a:cs typeface="Menlo Regular"/>
                <a:sym typeface="Menlo Regular"/>
              </a:defRPr>
            </a:pPr>
            <a:endParaRPr>
              <a:solidFill>
                <a:srgbClr val="CCCCCC"/>
              </a:solidFill>
            </a:endParaRPr>
          </a:p>
          <a:p>
            <a:pPr defTabSz="411479">
              <a:lnSpc>
                <a:spcPct val="100000"/>
              </a:lnSpc>
              <a:spcBef>
                <a:spcPts val="0"/>
              </a:spcBef>
              <a:defRPr sz="4050">
                <a:solidFill>
                  <a:srgbClr val="6A9955"/>
                </a:solidFill>
                <a:latin typeface="Menlo Regular"/>
                <a:ea typeface="Menlo Regular"/>
                <a:cs typeface="Menlo Regular"/>
                <a:sym typeface="Menlo Regular"/>
              </a:defRPr>
            </a:pPr>
            <a:r>
              <a:rPr b="1" sz="3150" u="sng">
                <a:solidFill>
                  <a:srgbClr val="C586C0"/>
                </a:solidFill>
              </a:rPr>
              <a:t>import</a:t>
            </a:r>
            <a:r>
              <a:rPr u="sng">
                <a:solidFill>
                  <a:srgbClr val="CCCCCC"/>
                </a:solidFill>
              </a:rPr>
              <a:t> </a:t>
            </a:r>
            <a:r>
              <a:rPr b="1" sz="3150" u="sng">
                <a:solidFill>
                  <a:srgbClr val="CCCCCC"/>
                </a:solidFill>
              </a:rPr>
              <a:t>time</a:t>
            </a:r>
            <a:endParaRPr>
              <a:solidFill>
                <a:srgbClr val="CCCCCC"/>
              </a:solidFill>
            </a:endParaRPr>
          </a:p>
          <a:p>
            <a:pPr defTabSz="411479">
              <a:lnSpc>
                <a:spcPct val="100000"/>
              </a:lnSpc>
              <a:spcBef>
                <a:spcPts val="0"/>
              </a:spcBef>
              <a:defRPr b="1" sz="3150" u="sng">
                <a:solidFill>
                  <a:srgbClr val="6A9955"/>
                </a:solidFill>
                <a:latin typeface="Menlo Regular"/>
                <a:ea typeface="Menlo Regular"/>
                <a:cs typeface="Menlo Regular"/>
                <a:sym typeface="Menlo Regular"/>
              </a:defRPr>
            </a:pPr>
            <a:r>
              <a:t># while I have not yet found black</a:t>
            </a:r>
          </a:p>
          <a:p>
            <a:pPr defTabSz="411479">
              <a:lnSpc>
                <a:spcPct val="100000"/>
              </a:lnSpc>
              <a:spcBef>
                <a:spcPts val="0"/>
              </a:spcBef>
              <a:defRPr b="1" sz="3150" u="sng">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(colorS.reflection() </a:t>
            </a:r>
            <a:r>
              <a:rPr>
                <a:solidFill>
                  <a:srgbClr val="D4D4D4"/>
                </a:solidFill>
              </a:rPr>
              <a:t>&gt;</a:t>
            </a:r>
            <a:r>
              <a:rPr>
                <a:solidFill>
                  <a:srgbClr val="CCCCCC"/>
                </a:solidFill>
              </a:rPr>
              <a:t> </a:t>
            </a:r>
            <a:r>
              <a:rPr>
                <a:solidFill>
                  <a:srgbClr val="B5CEA8"/>
                </a:solidFill>
              </a:rPr>
              <a:t>25</a:t>
            </a:r>
            <a:r>
              <a:rPr>
                <a:solidFill>
                  <a:srgbClr val="CCCCCC"/>
                </a:solidFill>
              </a:rPr>
              <a:t>):</a:t>
            </a:r>
            <a:endParaRPr>
              <a:solidFill>
                <a:srgbClr val="CCCCCC"/>
              </a:solidFill>
            </a:endParaRPr>
          </a:p>
          <a:p>
            <a:pPr defTabSz="411479">
              <a:lnSpc>
                <a:spcPct val="100000"/>
              </a:lnSpc>
              <a:spcBef>
                <a:spcPts val="0"/>
              </a:spcBef>
              <a:defRPr b="1" sz="3150" u="sng">
                <a:solidFill>
                  <a:srgbClr val="CCCCCC"/>
                </a:solidFill>
                <a:latin typeface="Menlo Regular"/>
                <a:ea typeface="Menlo Regular"/>
                <a:cs typeface="Menlo Regular"/>
                <a:sym typeface="Menlo Regular"/>
              </a:defRPr>
            </a:pPr>
            <a:r>
              <a:t>    time.sleep(</a:t>
            </a:r>
            <a:r>
              <a:rPr>
                <a:solidFill>
                  <a:srgbClr val="B5CEA8"/>
                </a:solidFill>
              </a:rPr>
              <a:t>0.01</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7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7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7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7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82"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83"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84"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85"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6"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7"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8"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89" name="Tanító program a színérzékelőhöz"/>
          <p:cNvSpPr txBox="1"/>
          <p:nvPr>
            <p:ph type="title"/>
          </p:nvPr>
        </p:nvSpPr>
        <p:spPr>
          <a:prstGeom prst="rect">
            <a:avLst/>
          </a:prstGeom>
        </p:spPr>
        <p:txBody>
          <a:bodyPr/>
          <a:lstStyle>
            <a:lvl1pPr defTabSz="751205">
              <a:defRPr spc="-218" sz="10920"/>
            </a:lvl1pPr>
          </a:lstStyle>
          <a:p>
            <a:pPr/>
            <a:r>
              <a:t>Tanító program a színérzékelőhöz</a:t>
            </a:r>
          </a:p>
        </p:txBody>
      </p:sp>
      <p:sp>
        <p:nvSpPr>
          <p:cNvPr id="390" name="Ha megtaláltuk a fekete színt, kilépünk a hurokból. Szólnunk kell a robotnak, hogy álljon meg!…"/>
          <p:cNvSpPr txBox="1"/>
          <p:nvPr/>
        </p:nvSpPr>
        <p:spPr>
          <a:xfrm>
            <a:off x="834757" y="2989567"/>
            <a:ext cx="22413991" cy="8397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11479">
              <a:lnSpc>
                <a:spcPct val="100000"/>
              </a:lnSpc>
              <a:spcBef>
                <a:spcPts val="0"/>
              </a:spcBef>
              <a:defRPr sz="4950">
                <a:latin typeface="CMU Serif Roman"/>
                <a:ea typeface="CMU Serif Roman"/>
                <a:cs typeface="CMU Serif Roman"/>
                <a:sym typeface="CMU Serif Roman"/>
              </a:defRPr>
            </a:pPr>
            <a:r>
              <a:t>Ha megtaláltuk a fekete színt, kilépünk a hurokból. Szólnunk kell a robotnak, hogy álljon meg!</a:t>
            </a:r>
          </a:p>
          <a:p>
            <a:pPr defTabSz="411479">
              <a:lnSpc>
                <a:spcPct val="100000"/>
              </a:lnSpc>
              <a:spcBef>
                <a:spcPts val="0"/>
              </a:spcBef>
              <a:defRPr sz="4950">
                <a:latin typeface="CMU Serif Roman"/>
                <a:ea typeface="CMU Serif Roman"/>
                <a:cs typeface="CMU Serif Roman"/>
                <a:sym typeface="CMU Serif Roman"/>
              </a:defRPr>
            </a:pPr>
          </a:p>
          <a:p>
            <a:pPr defTabSz="411479">
              <a:lnSpc>
                <a:spcPct val="100000"/>
              </a:lnSpc>
              <a:spcBef>
                <a:spcPts val="0"/>
              </a:spcBef>
              <a:defRPr sz="3150">
                <a:solidFill>
                  <a:srgbClr val="CCCCCC"/>
                </a:solidFill>
                <a:latin typeface="Menlo Regular"/>
                <a:ea typeface="Menlo Regular"/>
                <a:cs typeface="Menlo Regular"/>
                <a:sym typeface="Menlo Regular"/>
              </a:defRPr>
            </a:pPr>
            <a:r>
              <a:t>...</a:t>
            </a:r>
          </a:p>
          <a:p>
            <a:pPr defTabSz="411479">
              <a:lnSpc>
                <a:spcPct val="100000"/>
              </a:lnSpc>
              <a:spcBef>
                <a:spcPts val="0"/>
              </a:spcBef>
              <a:defRPr sz="3150">
                <a:solidFill>
                  <a:srgbClr val="CCCCCC"/>
                </a:solidFill>
                <a:latin typeface="Menlo Regular"/>
                <a:ea typeface="Menlo Regular"/>
                <a:cs typeface="Menlo Regular"/>
                <a:sym typeface="Menlo Regular"/>
              </a:defRPr>
            </a:pPr>
          </a:p>
          <a:p>
            <a:pPr defTabSz="411479">
              <a:lnSpc>
                <a:spcPct val="100000"/>
              </a:lnSpc>
              <a:spcBef>
                <a:spcPts val="0"/>
              </a:spcBef>
              <a:defRPr sz="3150">
                <a:solidFill>
                  <a:srgbClr val="6A9955"/>
                </a:solidFill>
                <a:latin typeface="Menlo Regular"/>
                <a:ea typeface="Menlo Regular"/>
                <a:cs typeface="Menlo Regular"/>
                <a:sym typeface="Menlo Regular"/>
              </a:defRPr>
            </a:pPr>
            <a:r>
              <a:rPr>
                <a:solidFill>
                  <a:srgbClr val="CCCCCC"/>
                </a:solidFill>
              </a:rPr>
              <a:t>sofor.drive(1</a:t>
            </a:r>
            <a:r>
              <a:rPr>
                <a:solidFill>
                  <a:srgbClr val="B5CEA8"/>
                </a:solidFill>
              </a:rPr>
              <a:t>50</a:t>
            </a:r>
            <a:r>
              <a:rPr>
                <a:solidFill>
                  <a:srgbClr val="CCCCCC"/>
                </a:solidFill>
              </a:rPr>
              <a:t>,</a:t>
            </a:r>
            <a:r>
              <a:rPr>
                <a:solidFill>
                  <a:srgbClr val="B5CEA8"/>
                </a:solidFill>
              </a:rPr>
              <a:t>0</a:t>
            </a:r>
            <a:r>
              <a:rPr>
                <a:solidFill>
                  <a:srgbClr val="CCCCCC"/>
                </a:solidFill>
              </a:rPr>
              <a:t>) </a:t>
            </a:r>
            <a:r>
              <a:t># 150 mm/s speed, 0 turning (straight)</a:t>
            </a:r>
            <a:endParaRPr>
              <a:solidFill>
                <a:srgbClr val="CCCCCC"/>
              </a:solidFill>
            </a:endParaRPr>
          </a:p>
          <a:p>
            <a:pPr defTabSz="411479">
              <a:lnSpc>
                <a:spcPct val="100000"/>
              </a:lnSpc>
              <a:spcBef>
                <a:spcPts val="0"/>
              </a:spcBef>
              <a:defRPr sz="4050">
                <a:solidFill>
                  <a:srgbClr val="6A9955"/>
                </a:solidFill>
                <a:latin typeface="Menlo Regular"/>
                <a:ea typeface="Menlo Regular"/>
                <a:cs typeface="Menlo Regular"/>
                <a:sym typeface="Menlo Regular"/>
              </a:defRPr>
            </a:pPr>
            <a:endParaRPr>
              <a:solidFill>
                <a:srgbClr val="CCCCCC"/>
              </a:solidFill>
            </a:endParaRPr>
          </a:p>
          <a:p>
            <a:pPr defTabSz="411479">
              <a:lnSpc>
                <a:spcPct val="100000"/>
              </a:lnSpc>
              <a:spcBef>
                <a:spcPts val="0"/>
              </a:spcBef>
              <a:defRPr sz="3150">
                <a:solidFill>
                  <a:srgbClr val="6A9955"/>
                </a:solidFill>
                <a:latin typeface="Menlo Regular"/>
                <a:ea typeface="Menlo Regular"/>
                <a:cs typeface="Menlo Regular"/>
                <a:sym typeface="Menlo Regular"/>
              </a:defRPr>
            </a:pPr>
            <a:r>
              <a:t># while I have not yet found black</a:t>
            </a:r>
          </a:p>
          <a:p>
            <a:pPr defTabSz="411479">
              <a:lnSpc>
                <a:spcPct val="100000"/>
              </a:lnSpc>
              <a:spcBef>
                <a:spcPts val="0"/>
              </a:spcBef>
              <a:defRPr sz="3150">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(colorS.reflection() </a:t>
            </a:r>
            <a:r>
              <a:rPr>
                <a:solidFill>
                  <a:srgbClr val="D4D4D4"/>
                </a:solidFill>
              </a:rPr>
              <a:t>&gt;</a:t>
            </a:r>
            <a:r>
              <a:rPr>
                <a:solidFill>
                  <a:srgbClr val="CCCCCC"/>
                </a:solidFill>
              </a:rPr>
              <a:t> </a:t>
            </a:r>
            <a:r>
              <a:rPr>
                <a:solidFill>
                  <a:srgbClr val="B5CEA8"/>
                </a:solidFill>
              </a:rPr>
              <a:t>25</a:t>
            </a:r>
            <a:r>
              <a:rPr>
                <a:solidFill>
                  <a:srgbClr val="CCCCCC"/>
                </a:solidFill>
              </a:rPr>
              <a:t>):</a:t>
            </a:r>
            <a:endParaRPr>
              <a:solidFill>
                <a:srgbClr val="CCCCCC"/>
              </a:solidFill>
            </a:endParaRPr>
          </a:p>
          <a:p>
            <a:pPr defTabSz="411479">
              <a:lnSpc>
                <a:spcPct val="100000"/>
              </a:lnSpc>
              <a:spcBef>
                <a:spcPts val="0"/>
              </a:spcBef>
              <a:defRPr sz="3150">
                <a:solidFill>
                  <a:srgbClr val="CCCCCC"/>
                </a:solidFill>
                <a:latin typeface="Menlo Regular"/>
                <a:ea typeface="Menlo Regular"/>
                <a:cs typeface="Menlo Regular"/>
                <a:sym typeface="Menlo Regular"/>
              </a:defRPr>
            </a:pPr>
            <a:r>
              <a:t>    time.sleep(</a:t>
            </a:r>
            <a:r>
              <a:rPr>
                <a:solidFill>
                  <a:srgbClr val="B5CEA8"/>
                </a:solidFill>
              </a:rPr>
              <a:t>0.01</a:t>
            </a:r>
            <a:r>
              <a:t>)</a:t>
            </a:r>
          </a:p>
          <a:p>
            <a:pPr defTabSz="411479">
              <a:lnSpc>
                <a:spcPct val="100000"/>
              </a:lnSpc>
              <a:spcBef>
                <a:spcPts val="0"/>
              </a:spcBef>
              <a:defRPr sz="3150">
                <a:solidFill>
                  <a:srgbClr val="CCCCCC"/>
                </a:solidFill>
                <a:latin typeface="Menlo Regular"/>
                <a:ea typeface="Menlo Regular"/>
                <a:cs typeface="Menlo Regular"/>
                <a:sym typeface="Menlo Regular"/>
              </a:defRPr>
            </a:pPr>
          </a:p>
          <a:p>
            <a:pPr defTabSz="411479">
              <a:lnSpc>
                <a:spcPct val="100000"/>
              </a:lnSpc>
              <a:spcBef>
                <a:spcPts val="0"/>
              </a:spcBef>
              <a:defRPr b="1" sz="3150" u="sng">
                <a:solidFill>
                  <a:srgbClr val="CCCCCC"/>
                </a:solidFill>
                <a:latin typeface="Menlo Regular"/>
                <a:ea typeface="Menlo Regular"/>
                <a:cs typeface="Menlo Regular"/>
                <a:sym typeface="Menlo Regular"/>
              </a:defRPr>
            </a:pPr>
            <a:r>
              <a:t>sofor.drive(</a:t>
            </a:r>
            <a:r>
              <a:rPr>
                <a:solidFill>
                  <a:srgbClr val="B5CEA8"/>
                </a:solidFill>
              </a:rPr>
              <a:t>0</a:t>
            </a:r>
            <a:r>
              <a:t>,</a:t>
            </a:r>
            <a:r>
              <a:rPr>
                <a:solidFill>
                  <a:srgbClr val="B5CEA8"/>
                </a:solidFill>
              </a:rPr>
              <a:t>0</a:t>
            </a:r>
            <a:r>
              <a:t>)</a:t>
            </a:r>
          </a:p>
          <a:p>
            <a:pPr defTabSz="411479">
              <a:lnSpc>
                <a:spcPct val="100000"/>
              </a:lnSpc>
              <a:spcBef>
                <a:spcPts val="0"/>
              </a:spcBef>
              <a:defRPr b="1" sz="3150" u="sng">
                <a:solidFill>
                  <a:srgbClr val="CCCCCC"/>
                </a:solidFill>
                <a:latin typeface="Menlo Regular"/>
                <a:ea typeface="Menlo Regular"/>
                <a:cs typeface="Menlo Regular"/>
                <a:sym typeface="Menlo Regular"/>
              </a:defRPr>
            </a:pPr>
            <a:r>
              <a:t>sofor.stop()</a:t>
            </a:r>
          </a:p>
          <a:p>
            <a:pPr defTabSz="411479">
              <a:lnSpc>
                <a:spcPct val="100000"/>
              </a:lnSpc>
              <a:spcBef>
                <a:spcPts val="0"/>
              </a:spcBef>
              <a:defRPr b="1" sz="3150" u="sng">
                <a:solidFill>
                  <a:srgbClr val="CCCCCC"/>
                </a:solidFill>
                <a:latin typeface="Menlo Regular"/>
                <a:ea typeface="Menlo Regular"/>
                <a:cs typeface="Menlo Regular"/>
                <a:sym typeface="Menlo Regular"/>
              </a:defRPr>
            </a:pPr>
          </a:p>
          <a:p>
            <a:pPr defTabSz="411479">
              <a:lnSpc>
                <a:spcPct val="100000"/>
              </a:lnSpc>
              <a:spcBef>
                <a:spcPts val="0"/>
              </a:spcBef>
              <a:defRPr b="1" sz="3150" u="sng">
                <a:solidFill>
                  <a:srgbClr val="6A9955"/>
                </a:solidFill>
                <a:latin typeface="Menlo Regular"/>
                <a:ea typeface="Menlo Regular"/>
                <a:cs typeface="Menlo Regular"/>
                <a:sym typeface="Menlo Regular"/>
              </a:defRPr>
            </a:pPr>
            <a:r>
              <a:t># end of program.</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8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8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8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8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93"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94"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95"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396"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97"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98"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399"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00" name="Tanító program a színérzékelőhöz"/>
          <p:cNvSpPr txBox="1"/>
          <p:nvPr>
            <p:ph type="title"/>
          </p:nvPr>
        </p:nvSpPr>
        <p:spPr>
          <a:prstGeom prst="rect">
            <a:avLst/>
          </a:prstGeom>
        </p:spPr>
        <p:txBody>
          <a:bodyPr/>
          <a:lstStyle>
            <a:lvl1pPr defTabSz="751205">
              <a:defRPr spc="-218" sz="10920"/>
            </a:lvl1pPr>
          </a:lstStyle>
          <a:p>
            <a:pPr/>
            <a:r>
              <a:t>Tanító program a színérzékelőhöz</a:t>
            </a:r>
          </a:p>
        </p:txBody>
      </p:sp>
      <p:sp>
        <p:nvSpPr>
          <p:cNvPr id="401" name="#!/usr/bin/env pybricks-micropython…"/>
          <p:cNvSpPr txBox="1"/>
          <p:nvPr/>
        </p:nvSpPr>
        <p:spPr>
          <a:xfrm>
            <a:off x="834757" y="3539720"/>
            <a:ext cx="22413991" cy="8397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120699">
            <a:normAutofit fontScale="100000" lnSpcReduction="0"/>
          </a:bodyPr>
          <a:lstStyle/>
          <a:p>
            <a:pPr defTabSz="457200">
              <a:lnSpc>
                <a:spcPct val="100000"/>
              </a:lnSpc>
              <a:spcBef>
                <a:spcPts val="0"/>
              </a:spcBef>
              <a:defRPr sz="2400">
                <a:solidFill>
                  <a:srgbClr val="6A9955"/>
                </a:solidFill>
                <a:latin typeface="Menlo Regular"/>
                <a:ea typeface="Menlo Regular"/>
                <a:cs typeface="Menlo Regular"/>
                <a:sym typeface="Menlo Regular"/>
              </a:defRPr>
            </a:pPr>
            <a:r>
              <a:t>#!/usr/bin/env pybricks-micropython</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pybricks.hubs </a:t>
            </a:r>
            <a:r>
              <a:rPr>
                <a:solidFill>
                  <a:srgbClr val="C586C0"/>
                </a:solidFill>
              </a:rPr>
              <a:t>import</a:t>
            </a:r>
            <a:r>
              <a:t> EV3Brick</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pybricks.ev3devices </a:t>
            </a:r>
            <a:r>
              <a:rPr>
                <a:solidFill>
                  <a:srgbClr val="C586C0"/>
                </a:solidFill>
              </a:rPr>
              <a:t>import</a:t>
            </a:r>
            <a:r>
              <a:t> (Motor, TouchSensor, ColorSensor,InfraredSensor, UltrasonicSensor, GyroSensor)</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pybricks.parameters </a:t>
            </a:r>
            <a:r>
              <a:rPr>
                <a:solidFill>
                  <a:srgbClr val="C586C0"/>
                </a:solidFill>
              </a:rPr>
              <a:t>import</a:t>
            </a:r>
            <a:r>
              <a:t> Port, Stop, Direction, Button, Color</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pybricks.tools </a:t>
            </a:r>
            <a:r>
              <a:rPr>
                <a:solidFill>
                  <a:srgbClr val="C586C0"/>
                </a:solidFill>
              </a:rPr>
              <a:t>import</a:t>
            </a:r>
            <a:r>
              <a:t> wait, StopWatch, DataLog</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pybricks.robotics </a:t>
            </a:r>
            <a:r>
              <a:rPr>
                <a:solidFill>
                  <a:srgbClr val="C586C0"/>
                </a:solidFill>
              </a:rPr>
              <a:t>import</a:t>
            </a:r>
            <a:r>
              <a:t> DriveBase</a:t>
            </a:r>
          </a:p>
          <a:p>
            <a:pPr defTabSz="457200">
              <a:lnSpc>
                <a:spcPct val="100000"/>
              </a:lnSpc>
              <a:spcBef>
                <a:spcPts val="0"/>
              </a:spcBef>
              <a:defRPr sz="2400">
                <a:solidFill>
                  <a:srgbClr val="CCCCCC"/>
                </a:solidFill>
                <a:latin typeface="Menlo Regular"/>
                <a:ea typeface="Menlo Regular"/>
                <a:cs typeface="Menlo Regular"/>
                <a:sym typeface="Menlo Regular"/>
              </a:defRPr>
            </a:pPr>
            <a:r>
              <a:rPr>
                <a:solidFill>
                  <a:srgbClr val="C586C0"/>
                </a:solidFill>
              </a:rPr>
              <a:t>from</a:t>
            </a:r>
            <a:r>
              <a:t> pybricks.media.ev3dev </a:t>
            </a:r>
            <a:r>
              <a:rPr>
                <a:solidFill>
                  <a:srgbClr val="C586C0"/>
                </a:solidFill>
              </a:rPr>
              <a:t>import</a:t>
            </a:r>
            <a:r>
              <a:t> SoundFile, ImageFile</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586C0"/>
                </a:solidFill>
                <a:latin typeface="Menlo Regular"/>
                <a:ea typeface="Menlo Regular"/>
                <a:cs typeface="Menlo Regular"/>
                <a:sym typeface="Menlo Regular"/>
              </a:defRPr>
            </a:pPr>
            <a:r>
              <a:t>import</a:t>
            </a:r>
            <a:r>
              <a:rPr>
                <a:solidFill>
                  <a:srgbClr val="CCCCCC"/>
                </a:solidFill>
              </a:rPr>
              <a:t> time</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Create your objects here.</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ev3 </a:t>
            </a:r>
            <a:r>
              <a:rPr>
                <a:solidFill>
                  <a:srgbClr val="D4D4D4"/>
                </a:solidFill>
              </a:rPr>
              <a:t>=</a:t>
            </a:r>
            <a:r>
              <a:t> EV3Brick()</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Initialize Color Sensor</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Initialize motors</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defTabSz="457200">
              <a:lnSpc>
                <a:spcPct val="100000"/>
              </a:lnSpc>
              <a:spcBef>
                <a:spcPts val="0"/>
              </a:spcBef>
              <a:defRPr sz="2400">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CCCCC"/>
                </a:solidFill>
                <a:latin typeface="Menlo Regular"/>
                <a:ea typeface="Menlo Regular"/>
                <a:cs typeface="Menlo Regular"/>
                <a:sym typeface="Menlo Regular"/>
              </a:defRPr>
            </a:pPr>
            <a:r>
              <a:t>sofor </a:t>
            </a:r>
            <a:r>
              <a:rPr>
                <a:solidFill>
                  <a:srgbClr val="D4D4D4"/>
                </a:solidFill>
              </a:rPr>
              <a:t>= </a:t>
            </a:r>
            <a:r>
              <a:t>DriveBase(left_motor,right_motor,</a:t>
            </a:r>
            <a:r>
              <a:rPr>
                <a:solidFill>
                  <a:srgbClr val="B5CEA8"/>
                </a:solidFill>
              </a:rPr>
              <a:t>62.4</a:t>
            </a:r>
            <a:r>
              <a:t>,</a:t>
            </a:r>
            <a:r>
              <a:rPr>
                <a:solidFill>
                  <a:srgbClr val="B5CEA8"/>
                </a:solidFill>
              </a:rPr>
              <a:t>135</a:t>
            </a:r>
            <a:r>
              <a:t>)</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rPr>
                <a:solidFill>
                  <a:srgbClr val="CCCCCC"/>
                </a:solidFill>
              </a:rPr>
              <a:t>sofor.drive(</a:t>
            </a:r>
            <a:r>
              <a:rPr>
                <a:solidFill>
                  <a:srgbClr val="B5CEA8"/>
                </a:solidFill>
              </a:rPr>
              <a:t>150</a:t>
            </a:r>
            <a:r>
              <a:rPr>
                <a:solidFill>
                  <a:srgbClr val="CCCCCC"/>
                </a:solidFill>
              </a:rPr>
              <a:t>,</a:t>
            </a:r>
            <a:r>
              <a:rPr>
                <a:solidFill>
                  <a:srgbClr val="B5CEA8"/>
                </a:solidFill>
              </a:rPr>
              <a:t>0</a:t>
            </a:r>
            <a:r>
              <a:rPr>
                <a:solidFill>
                  <a:srgbClr val="CCCCCC"/>
                </a:solidFill>
              </a:rPr>
              <a:t>) </a:t>
            </a:r>
            <a:r>
              <a:t># 250 mm/s speed, 0 turning (straight)</a:t>
            </a:r>
            <a:endParaRPr>
              <a:solidFill>
                <a:srgbClr val="CCCCCC"/>
              </a:solidFill>
            </a:endParaRPr>
          </a:p>
          <a:p>
            <a:pPr defTabSz="457200">
              <a:lnSpc>
                <a:spcPct val="100000"/>
              </a:lnSpc>
              <a:spcBef>
                <a:spcPts val="0"/>
              </a:spcBef>
              <a:defRPr sz="2400">
                <a:solidFill>
                  <a:srgbClr val="6A9955"/>
                </a:solidFill>
                <a:latin typeface="Menlo Regular"/>
                <a:ea typeface="Menlo Regular"/>
                <a:cs typeface="Menlo Regular"/>
                <a:sym typeface="Menlo Regular"/>
              </a:defRPr>
            </a:pPr>
            <a:endParaRPr>
              <a:solidFill>
                <a:srgbClr val="CCCCCC"/>
              </a:solidFill>
            </a:endParaRPr>
          </a:p>
          <a:p>
            <a:pPr defTabSz="457200">
              <a:lnSpc>
                <a:spcPct val="100000"/>
              </a:lnSpc>
              <a:spcBef>
                <a:spcPts val="0"/>
              </a:spcBef>
              <a:defRPr sz="2400">
                <a:solidFill>
                  <a:srgbClr val="6A9955"/>
                </a:solidFill>
                <a:latin typeface="Menlo Regular"/>
                <a:ea typeface="Menlo Regular"/>
                <a:cs typeface="Menlo Regular"/>
                <a:sym typeface="Menlo Regular"/>
              </a:defRPr>
            </a:pPr>
            <a:r>
              <a:t># while I have not yet found black</a:t>
            </a:r>
          </a:p>
          <a:p>
            <a:pPr defTabSz="457200">
              <a:lnSpc>
                <a:spcPct val="100000"/>
              </a:lnSpc>
              <a:spcBef>
                <a:spcPts val="0"/>
              </a:spcBef>
              <a:defRPr sz="2400">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(colorS.reflection() </a:t>
            </a:r>
            <a:r>
              <a:rPr>
                <a:solidFill>
                  <a:srgbClr val="D4D4D4"/>
                </a:solidFill>
              </a:rPr>
              <a:t>&gt;</a:t>
            </a:r>
            <a:r>
              <a:rPr>
                <a:solidFill>
                  <a:srgbClr val="CCCCCC"/>
                </a:solidFill>
              </a:rPr>
              <a:t> </a:t>
            </a:r>
            <a:r>
              <a:rPr>
                <a:solidFill>
                  <a:srgbClr val="B5CEA8"/>
                </a:solidFill>
              </a:rPr>
              <a:t>25</a:t>
            </a:r>
            <a:r>
              <a:rPr>
                <a:solidFill>
                  <a:srgbClr val="CCCCCC"/>
                </a:solidFill>
              </a:rPr>
              <a:t>):</a:t>
            </a:r>
            <a:endParaRPr>
              <a:solidFill>
                <a:srgbClr val="CCCCCC"/>
              </a:solidFill>
            </a:endParaRPr>
          </a:p>
          <a:p>
            <a:pPr defTabSz="457200">
              <a:lnSpc>
                <a:spcPct val="100000"/>
              </a:lnSpc>
              <a:spcBef>
                <a:spcPts val="0"/>
              </a:spcBef>
              <a:defRPr sz="2400">
                <a:solidFill>
                  <a:srgbClr val="CCCCCC"/>
                </a:solidFill>
                <a:latin typeface="Menlo Regular"/>
                <a:ea typeface="Menlo Regular"/>
                <a:cs typeface="Menlo Regular"/>
                <a:sym typeface="Menlo Regular"/>
              </a:defRPr>
            </a:pPr>
            <a:r>
              <a:t>    time.sleep(</a:t>
            </a:r>
            <a:r>
              <a:rPr>
                <a:solidFill>
                  <a:srgbClr val="B5CEA8"/>
                </a:solidFill>
              </a:rPr>
              <a:t>0.01</a:t>
            </a:r>
            <a:r>
              <a:t>)</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CCCCCC"/>
                </a:solidFill>
                <a:latin typeface="Menlo Regular"/>
                <a:ea typeface="Menlo Regular"/>
                <a:cs typeface="Menlo Regular"/>
                <a:sym typeface="Menlo Regular"/>
              </a:defRPr>
            </a:pPr>
            <a:r>
              <a:t>sofor.drive(</a:t>
            </a:r>
            <a:r>
              <a:rPr>
                <a:solidFill>
                  <a:srgbClr val="B5CEA8"/>
                </a:solidFill>
              </a:rPr>
              <a:t>0</a:t>
            </a:r>
            <a:r>
              <a:t>,</a:t>
            </a:r>
            <a:r>
              <a:rPr>
                <a:solidFill>
                  <a:srgbClr val="B5CEA8"/>
                </a:solidFill>
              </a:rPr>
              <a:t>0</a:t>
            </a:r>
            <a:r>
              <a:t>)</a:t>
            </a:r>
          </a:p>
          <a:p>
            <a:pPr defTabSz="457200">
              <a:lnSpc>
                <a:spcPct val="100000"/>
              </a:lnSpc>
              <a:spcBef>
                <a:spcPts val="0"/>
              </a:spcBef>
              <a:defRPr sz="2400">
                <a:solidFill>
                  <a:srgbClr val="CCCCCC"/>
                </a:solidFill>
                <a:latin typeface="Menlo Regular"/>
                <a:ea typeface="Menlo Regular"/>
                <a:cs typeface="Menlo Regular"/>
                <a:sym typeface="Menlo Regular"/>
              </a:defRPr>
            </a:pPr>
            <a:r>
              <a:t>sofor.stop()</a:t>
            </a:r>
          </a:p>
          <a:p>
            <a:pPr defTabSz="457200">
              <a:lnSpc>
                <a:spcPct val="100000"/>
              </a:lnSpc>
              <a:spcBef>
                <a:spcPts val="0"/>
              </a:spcBef>
              <a:defRPr sz="2400">
                <a:solidFill>
                  <a:srgbClr val="CCCCCC"/>
                </a:solidFill>
                <a:latin typeface="Menlo Regular"/>
                <a:ea typeface="Menlo Regular"/>
                <a:cs typeface="Menlo Regular"/>
                <a:sym typeface="Menlo Regular"/>
              </a:defRPr>
            </a:pPr>
          </a:p>
          <a:p>
            <a:pPr defTabSz="457200">
              <a:lnSpc>
                <a:spcPct val="100000"/>
              </a:lnSpc>
              <a:spcBef>
                <a:spcPts val="0"/>
              </a:spcBef>
              <a:defRPr sz="2400">
                <a:solidFill>
                  <a:srgbClr val="6A9955"/>
                </a:solidFill>
                <a:latin typeface="Menlo Regular"/>
                <a:ea typeface="Menlo Regular"/>
                <a:cs typeface="Menlo Regular"/>
                <a:sym typeface="Menlo Regular"/>
              </a:defRPr>
            </a:pPr>
            <a:r>
              <a:t># end of program.</a:t>
            </a:r>
            <a:endParaRPr>
              <a:solidFill>
                <a:srgbClr val="CCCCCC"/>
              </a:solidFill>
            </a:endParaRPr>
          </a:p>
        </p:txBody>
      </p:sp>
      <p:sp>
        <p:nvSpPr>
          <p:cNvPr id="402" name="Teljes program:"/>
          <p:cNvSpPr txBox="1"/>
          <p:nvPr/>
        </p:nvSpPr>
        <p:spPr>
          <a:xfrm>
            <a:off x="834757" y="2516416"/>
            <a:ext cx="22413991" cy="9869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48055">
              <a:lnSpc>
                <a:spcPct val="100000"/>
              </a:lnSpc>
              <a:spcBef>
                <a:spcPts val="0"/>
              </a:spcBef>
              <a:defRPr sz="5390">
                <a:latin typeface="CMU Serif Roman"/>
                <a:ea typeface="CMU Serif Roman"/>
                <a:cs typeface="CMU Serif Roman"/>
                <a:sym typeface="CMU Serif Roman"/>
              </a:defRPr>
            </a:lvl1pPr>
          </a:lstStyle>
          <a:p>
            <a:pPr/>
            <a:r>
              <a:t>Teljes program:</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39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398"/>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39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39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05"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06"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07"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08"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09"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10"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11"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12" name="A program tesztelése"/>
          <p:cNvSpPr txBox="1"/>
          <p:nvPr>
            <p:ph type="title"/>
          </p:nvPr>
        </p:nvSpPr>
        <p:spPr>
          <a:prstGeom prst="rect">
            <a:avLst/>
          </a:prstGeom>
        </p:spPr>
        <p:txBody>
          <a:bodyPr/>
          <a:lstStyle>
            <a:lvl1pPr defTabSz="751205">
              <a:defRPr spc="-218" sz="10920"/>
            </a:lvl1pPr>
          </a:lstStyle>
          <a:p>
            <a:pPr/>
            <a:r>
              <a:t>A program tesztelése</a:t>
            </a:r>
          </a:p>
        </p:txBody>
      </p:sp>
      <p:sp>
        <p:nvSpPr>
          <p:cNvPr id="413" name="Tesztelje a programját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Tesztelje a programját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0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11"/>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0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5"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6"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7"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8"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19"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20"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21"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22"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23" name="Port View a barátod!!"/>
          <p:cNvSpPr txBox="1"/>
          <p:nvPr>
            <p:ph type="title"/>
          </p:nvPr>
        </p:nvSpPr>
        <p:spPr>
          <a:prstGeom prst="rect">
            <a:avLst/>
          </a:prstGeom>
        </p:spPr>
        <p:txBody>
          <a:bodyPr/>
          <a:lstStyle>
            <a:lvl1pPr defTabSz="751205">
              <a:defRPr spc="-218" sz="10920"/>
            </a:lvl1pPr>
          </a:lstStyle>
          <a:p>
            <a:pPr/>
            <a:r>
              <a:t>Port View a barátod!!</a:t>
            </a:r>
          </a:p>
        </p:txBody>
      </p:sp>
      <p:sp>
        <p:nvSpPr>
          <p:cNvPr id="424" name="A Port View a következőket mutatja:…"/>
          <p:cNvSpPr txBox="1"/>
          <p:nvPr>
            <p:ph type="body" idx="1"/>
          </p:nvPr>
        </p:nvSpPr>
        <p:spPr>
          <a:xfrm>
            <a:off x="571500" y="3189234"/>
            <a:ext cx="23241000" cy="8397982"/>
          </a:xfrm>
          <a:prstGeom prst="rect">
            <a:avLst/>
          </a:prstGeom>
        </p:spPr>
        <p:txBody>
          <a:bodyPr/>
          <a:lstStyle/>
          <a:p>
            <a:pPr marL="438911" indent="-438911" defTabSz="438911">
              <a:lnSpc>
                <a:spcPct val="100000"/>
              </a:lnSpc>
              <a:spcBef>
                <a:spcPts val="0"/>
              </a:spcBef>
              <a:defRPr spc="0" sz="5280"/>
            </a:pPr>
            <a:r>
              <a:t>A Port View a következőket mutatja:</a:t>
            </a:r>
          </a:p>
          <a:p>
            <a:pPr lvl="1" marL="877823" indent="-438911" defTabSz="438911">
              <a:lnSpc>
                <a:spcPct val="100000"/>
              </a:lnSpc>
              <a:spcBef>
                <a:spcPts val="0"/>
              </a:spcBef>
              <a:defRPr spc="0" sz="5280"/>
            </a:pPr>
            <a:r>
              <a:t>milyen motorok vagy érzékelők vannak csatlakoztatva, és milyen információkat szolgáltatnak az EV3-nak</a:t>
            </a:r>
          </a:p>
          <a:p>
            <a:pPr lvl="1" marL="877823" indent="-438911" defTabSz="438911">
              <a:lnSpc>
                <a:spcPct val="100000"/>
              </a:lnSpc>
              <a:spcBef>
                <a:spcPts val="0"/>
              </a:spcBef>
              <a:defRPr spc="0" sz="5280"/>
            </a:pPr>
            <a:r>
              <a:t>mely portokra csatlakoznak ezek a motorok és érzékelők</a:t>
            </a:r>
          </a:p>
          <a:p>
            <a:pPr marL="438911" indent="-438911" defTabSz="438911">
              <a:lnSpc>
                <a:spcPct val="100000"/>
              </a:lnSpc>
              <a:spcBef>
                <a:spcPts val="0"/>
              </a:spcBef>
              <a:defRPr spc="0" sz="5280"/>
            </a:pPr>
            <a:r>
              <a:t>Hogyan találom meg a Port View-t ??</a:t>
            </a:r>
          </a:p>
          <a:p>
            <a:pPr lvl="1" marL="877823" indent="-438911" defTabSz="438911">
              <a:lnSpc>
                <a:spcPct val="100000"/>
              </a:lnSpc>
              <a:spcBef>
                <a:spcPts val="0"/>
              </a:spcBef>
              <a:buChar char="• "/>
              <a:defRPr spc="0" sz="5280"/>
            </a:pPr>
            <a:r>
              <a:t>Az EV3 modulon keresse meg az „Device Browser” &gt; „Sensors” lehetőséget.</a:t>
            </a:r>
          </a:p>
          <a:p>
            <a:pPr lvl="2" marL="1316736" indent="-438911" defTabSz="438911">
              <a:lnSpc>
                <a:spcPct val="100000"/>
              </a:lnSpc>
              <a:spcBef>
                <a:spcPts val="0"/>
              </a:spcBef>
              <a:buChar char="• "/>
              <a:defRPr spc="0" sz="5280"/>
            </a:pPr>
            <a:r>
              <a:t>A képernyőn megjelenik a robothoz csatlakoztatott érzékelők listája.</a:t>
            </a:r>
          </a:p>
          <a:p>
            <a:pPr lvl="2" marL="1316736" indent="-438911" defTabSz="438911">
              <a:lnSpc>
                <a:spcPct val="100000"/>
              </a:lnSpc>
              <a:spcBef>
                <a:spcPts val="0"/>
              </a:spcBef>
              <a:buChar char="• "/>
              <a:defRPr spc="0" sz="5280"/>
            </a:pPr>
            <a:r>
              <a:t>Rájuk kattintva láthatjuk a továbbított értékeket és egyéb további információkat.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2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2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2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
          <p:cNvSpPr txBox="1"/>
          <p:nvPr/>
        </p:nvSpPr>
        <p:spPr>
          <a:xfrm>
            <a:off x="371923" y="4907157"/>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27" name="❌"/>
          <p:cNvSpPr txBox="1"/>
          <p:nvPr/>
        </p:nvSpPr>
        <p:spPr>
          <a:xfrm>
            <a:off x="371923" y="6988175"/>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28" name="❌"/>
          <p:cNvSpPr txBox="1"/>
          <p:nvPr/>
        </p:nvSpPr>
        <p:spPr>
          <a:xfrm>
            <a:off x="371923" y="8010914"/>
            <a:ext cx="642367" cy="80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29" name="✅"/>
          <p:cNvSpPr txBox="1"/>
          <p:nvPr/>
        </p:nvSpPr>
        <p:spPr>
          <a:xfrm>
            <a:off x="365184" y="5947666"/>
            <a:ext cx="65584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80000"/>
              </a:lnSpc>
              <a:spcBef>
                <a:spcPts val="3600"/>
              </a:spcBef>
              <a:defRPr spc="-42" sz="4200">
                <a:latin typeface="CMU Serif Roman"/>
                <a:ea typeface="CMU Serif Roman"/>
                <a:cs typeface="CMU Serif Roman"/>
                <a:sym typeface="CMU Serif Roman"/>
              </a:defRPr>
            </a:lvl1pPr>
          </a:lstStyle>
          <a:p>
            <a:pPr/>
            <a:r>
              <a:t>✅</a:t>
            </a:r>
          </a:p>
        </p:txBody>
      </p:sp>
      <p:sp>
        <p:nvSpPr>
          <p:cNvPr id="430" name="Négyszög"/>
          <p:cNvSpPr/>
          <p:nvPr/>
        </p:nvSpPr>
        <p:spPr>
          <a:xfrm>
            <a:off x="-37243" y="4813738"/>
            <a:ext cx="1072276" cy="986938"/>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31" name="Négyszög"/>
          <p:cNvSpPr/>
          <p:nvPr/>
        </p:nvSpPr>
        <p:spPr>
          <a:xfrm>
            <a:off x="-37243" y="5778598"/>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32" name="Négyszög"/>
          <p:cNvSpPr/>
          <p:nvPr/>
        </p:nvSpPr>
        <p:spPr>
          <a:xfrm>
            <a:off x="-37243" y="6695089"/>
            <a:ext cx="1072276" cy="986939"/>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33" name="Négyszög"/>
          <p:cNvSpPr/>
          <p:nvPr/>
        </p:nvSpPr>
        <p:spPr>
          <a:xfrm>
            <a:off x="-37243" y="7580124"/>
            <a:ext cx="1072276" cy="1097344"/>
          </a:xfrm>
          <a:prstGeom prst="rect">
            <a:avLst/>
          </a:prstGeom>
          <a:solidFill>
            <a:srgbClr val="000000"/>
          </a:solidFill>
          <a:ln w="12700">
            <a:miter lim="400000"/>
          </a:ln>
        </p:spPr>
        <p:txBody>
          <a:bodyPr lIns="50800" tIns="50800" rIns="50800" bIns="50800" anchor="ctr"/>
          <a:lstStyle/>
          <a:p>
            <a:pPr algn="ctr" defTabSz="584200">
              <a:lnSpc>
                <a:spcPct val="100000"/>
              </a:lnSpc>
              <a:spcBef>
                <a:spcPts val="0"/>
              </a:spcBef>
              <a:defRPr b="1" cap="all" spc="156" sz="2600">
                <a:latin typeface="Founders Grotesk Condensed"/>
                <a:ea typeface="Founders Grotesk Condensed"/>
                <a:cs typeface="Founders Grotesk Condensed"/>
                <a:sym typeface="Founders Grotesk Condensed"/>
              </a:defRPr>
            </a:pPr>
          </a:p>
        </p:txBody>
      </p:sp>
      <p:sp>
        <p:nvSpPr>
          <p:cNvPr id="434" name="Problémák"/>
          <p:cNvSpPr txBox="1"/>
          <p:nvPr>
            <p:ph type="title"/>
          </p:nvPr>
        </p:nvSpPr>
        <p:spPr>
          <a:prstGeom prst="rect">
            <a:avLst/>
          </a:prstGeom>
        </p:spPr>
        <p:txBody>
          <a:bodyPr/>
          <a:lstStyle>
            <a:lvl1pPr defTabSz="751205">
              <a:defRPr spc="-218" sz="10920"/>
            </a:lvl1pPr>
          </a:lstStyle>
          <a:p>
            <a:pPr/>
            <a:r>
              <a:t>Problémák</a:t>
            </a:r>
          </a:p>
        </p:txBody>
      </p:sp>
      <p:sp>
        <p:nvSpPr>
          <p:cNvPr id="435" name="Tünet: A robot túl hamar megállt.…"/>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Tünet: </a:t>
            </a:r>
            <a:r>
              <a:rPr i="1"/>
              <a:t>A robot túl hamar megállt.</a:t>
            </a:r>
            <a:endParaRPr i="1"/>
          </a:p>
          <a:p>
            <a:pPr lvl="1" defTabSz="457200">
              <a:lnSpc>
                <a:spcPct val="100000"/>
              </a:lnSpc>
              <a:spcBef>
                <a:spcPts val="0"/>
              </a:spcBef>
              <a:defRPr spc="0" sz="5500"/>
            </a:pPr>
            <a:r>
              <a:t>Megoldás: Talán az érzékelő látott valami feketét, vagy egy vékony fekete vonalat az alapon. Kezdje azzal, hogy menjen előre, elég messzire ahhoz, hogy elhárítsa ez(eke)t az akadályo(ka)t, majd kezdje el keresni ismét a fekete vonalat.</a:t>
            </a:r>
          </a:p>
          <a:p>
            <a:pPr lvl="1" defTabSz="457200">
              <a:lnSpc>
                <a:spcPct val="100000"/>
              </a:lnSpc>
              <a:spcBef>
                <a:spcPts val="0"/>
              </a:spcBef>
              <a:defRPr spc="0" sz="5500"/>
            </a:pPr>
          </a:p>
          <a:p>
            <a:pPr defTabSz="457200">
              <a:lnSpc>
                <a:spcPct val="100000"/>
              </a:lnSpc>
              <a:spcBef>
                <a:spcPts val="0"/>
              </a:spcBef>
              <a:defRPr spc="0" sz="5500"/>
            </a:pPr>
            <a:r>
              <a:t>Tünet: </a:t>
            </a:r>
            <a:r>
              <a:rPr i="1"/>
              <a:t>A robot nem állt meg a vonalnál.</a:t>
            </a:r>
            <a:endParaRPr i="1"/>
          </a:p>
          <a:p>
            <a:pPr lvl="1" defTabSz="457200">
              <a:lnSpc>
                <a:spcPct val="100000"/>
              </a:lnSpc>
              <a:spcBef>
                <a:spcPts val="0"/>
              </a:spcBef>
              <a:defRPr spc="0" sz="5500"/>
            </a:pPr>
            <a:r>
              <a:t>Megoldás: Lassabban haladjon, csökkentse a várakozási időt a hurokban, vagy módosítsa a küszöbértéket (eredetileg 25%).</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decel="50000" fill="hold">
                                  <p:stCondLst>
                                    <p:cond delay="0"/>
                                  </p:stCondLst>
                                  <p:childTnLst>
                                    <p:animMotion path="M 0.000000 0.000000 L -0.050556 0.000000" origin="layout" pathEditMode="relative">
                                      <p:cBhvr>
                                        <p:cTn id="6" dur="1000" fill="hold"/>
                                        <p:tgtEl>
                                          <p:spTgt spid="43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decel="50000" fill="hold">
                                  <p:stCondLst>
                                    <p:cond delay="0"/>
                                  </p:stCondLst>
                                  <p:childTnLst>
                                    <p:animMotion path="M 0.000000 0.000000 L -0.066702 0.000000" origin="layout" pathEditMode="relative">
                                      <p:cBhvr>
                                        <p:cTn id="10" dur="1000" fill="hold"/>
                                        <p:tgtEl>
                                          <p:spTgt spid="43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decel="50000" fill="hold">
                                  <p:stCondLst>
                                    <p:cond delay="0"/>
                                  </p:stCondLst>
                                  <p:childTnLst>
                                    <p:animMotion path="M 0.000000 0.000000 L -0.066702 0.000000" origin="layout" pathEditMode="relative">
                                      <p:cBhvr>
                                        <p:cTn id="14" dur="1000" fill="hold"/>
                                        <p:tgtEl>
                                          <p:spTgt spid="43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Class="path" nodeType="clickEffect" presetSubtype="0" presetID="-1" grpId="4" decel="50000" fill="hold">
                                  <p:stCondLst>
                                    <p:cond delay="0"/>
                                  </p:stCondLst>
                                  <p:childTnLst>
                                    <p:animMotion path="M 0.000000 0.000000 L -0.066702 0.000000" origin="layout" pathEditMode="relative">
                                      <p:cBhvr>
                                        <p:cTn id="18" dur="1000" fill="hold"/>
                                        <p:tgtEl>
                                          <p:spTgt spid="43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Alkalmazások"/>
          <p:cNvSpPr txBox="1"/>
          <p:nvPr>
            <p:ph type="title"/>
          </p:nvPr>
        </p:nvSpPr>
        <p:spPr>
          <a:prstGeom prst="rect">
            <a:avLst/>
          </a:prstGeom>
        </p:spPr>
        <p:txBody>
          <a:bodyPr/>
          <a:lstStyle>
            <a:lvl1pPr defTabSz="751205">
              <a:defRPr spc="-218" sz="10920"/>
            </a:lvl1pPr>
          </a:lstStyle>
          <a:p>
            <a:pPr/>
            <a:r>
              <a:t>Alkalmazások</a:t>
            </a:r>
          </a:p>
        </p:txBody>
      </p:sp>
      <p:sp>
        <p:nvSpPr>
          <p:cNvPr id="438" name="Sok vonal van a pályán."/>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Sok vonal van a pályán.</a:t>
            </a:r>
          </a:p>
        </p:txBody>
      </p:sp>
      <p:pic>
        <p:nvPicPr>
          <p:cNvPr id="439" name="FieldCityShaper.png" descr="FieldCityShaper.png"/>
          <p:cNvPicPr>
            <a:picLocks noChangeAspect="1"/>
          </p:cNvPicPr>
          <p:nvPr/>
        </p:nvPicPr>
        <p:blipFill>
          <a:blip r:embed="rId2">
            <a:extLst/>
          </a:blip>
          <a:stretch>
            <a:fillRect/>
          </a:stretch>
        </p:blipFill>
        <p:spPr>
          <a:xfrm>
            <a:off x="5050327" y="4183702"/>
            <a:ext cx="14283346" cy="80577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Alkalmazások"/>
          <p:cNvSpPr txBox="1"/>
          <p:nvPr>
            <p:ph type="title"/>
          </p:nvPr>
        </p:nvSpPr>
        <p:spPr>
          <a:prstGeom prst="rect">
            <a:avLst/>
          </a:prstGeom>
        </p:spPr>
        <p:txBody>
          <a:bodyPr/>
          <a:lstStyle>
            <a:lvl1pPr defTabSz="751205">
              <a:defRPr spc="-218" sz="10920"/>
            </a:lvl1pPr>
          </a:lstStyle>
          <a:p>
            <a:pPr/>
            <a:r>
              <a:t>Alkalmazások</a:t>
            </a:r>
          </a:p>
        </p:txBody>
      </p:sp>
      <p:sp>
        <p:nvSpPr>
          <p:cNvPr id="442" name="Követhetjük őket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Követhetjük őket ?</a:t>
            </a:r>
          </a:p>
        </p:txBody>
      </p:sp>
      <p:pic>
        <p:nvPicPr>
          <p:cNvPr id="443" name="FieldCityShaper.png" descr="FieldCityShaper.png"/>
          <p:cNvPicPr>
            <a:picLocks noChangeAspect="1"/>
          </p:cNvPicPr>
          <p:nvPr/>
        </p:nvPicPr>
        <p:blipFill>
          <a:blip r:embed="rId2">
            <a:extLst/>
          </a:blip>
          <a:stretch>
            <a:fillRect/>
          </a:stretch>
        </p:blipFill>
        <p:spPr>
          <a:xfrm>
            <a:off x="5050327" y="4149693"/>
            <a:ext cx="14283346" cy="80577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A vonalak követése – Bevezetés"/>
          <p:cNvSpPr txBox="1"/>
          <p:nvPr>
            <p:ph type="title"/>
          </p:nvPr>
        </p:nvSpPr>
        <p:spPr>
          <a:prstGeom prst="rect">
            <a:avLst/>
          </a:prstGeom>
        </p:spPr>
        <p:txBody>
          <a:bodyPr/>
          <a:lstStyle>
            <a:lvl1pPr defTabSz="751205">
              <a:defRPr spc="-218" sz="10920"/>
            </a:lvl1pPr>
          </a:lstStyle>
          <a:p>
            <a:pPr/>
            <a:r>
              <a:t>A vonalak követése – Bevezetés</a:t>
            </a:r>
          </a:p>
        </p:txBody>
      </p:sp>
      <p:sp>
        <p:nvSpPr>
          <p:cNvPr id="446" name="Nem az egész vonalat követjük, hanem valamelyik szélét.…"/>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Nem az egész vonalat követjük, hanem valamelyik szélét.</a:t>
            </a:r>
          </a:p>
          <a:p>
            <a:pPr defTabSz="457200">
              <a:lnSpc>
                <a:spcPct val="100000"/>
              </a:lnSpc>
              <a:spcBef>
                <a:spcPts val="0"/>
              </a:spcBef>
              <a:defRPr spc="0" sz="5500"/>
            </a:pPr>
            <a:r>
              <a:t>A papíron lévő összes fekete vonal mellett fehér vonalak vannak…</a:t>
            </a:r>
          </a:p>
        </p:txBody>
      </p:sp>
      <p:pic>
        <p:nvPicPr>
          <p:cNvPr id="447" name="FieldCityShaper.png" descr="FieldCityShaper.png"/>
          <p:cNvPicPr>
            <a:picLocks noChangeAspect="1"/>
          </p:cNvPicPr>
          <p:nvPr/>
        </p:nvPicPr>
        <p:blipFill>
          <a:blip r:embed="rId2">
            <a:extLst/>
          </a:blip>
          <a:srcRect l="36167" t="55992" r="52951" b="33716"/>
          <a:stretch>
            <a:fillRect/>
          </a:stretch>
        </p:blipFill>
        <p:spPr>
          <a:xfrm>
            <a:off x="7269091" y="5810288"/>
            <a:ext cx="10451133" cy="55758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Ismerje meg:…"/>
          <p:cNvSpPr txBox="1"/>
          <p:nvPr>
            <p:ph type="body" idx="1"/>
          </p:nvPr>
        </p:nvSpPr>
        <p:spPr>
          <a:xfrm>
            <a:off x="571500" y="3890207"/>
            <a:ext cx="23241000" cy="7697009"/>
          </a:xfrm>
          <a:prstGeom prst="rect">
            <a:avLst/>
          </a:prstGeom>
        </p:spPr>
        <p:txBody>
          <a:bodyPr/>
          <a:lstStyle/>
          <a:p>
            <a:pPr marL="0" indent="0">
              <a:buClrTx/>
              <a:buSzTx/>
              <a:buNone/>
              <a:defRPr spc="-68" sz="6800"/>
            </a:pPr>
            <a:r>
              <a:t>Ismerje meg:</a:t>
            </a:r>
          </a:p>
          <a:p>
            <a:pPr marL="457199" indent="-457199">
              <a:defRPr spc="-68" sz="6800"/>
            </a:pPr>
            <a:r>
              <a:t>az EV3 színérzékelőt.</a:t>
            </a:r>
          </a:p>
          <a:p>
            <a:pPr marL="457199" indent="-457199">
              <a:defRPr spc="-68" sz="6800"/>
            </a:pPr>
            <a:r>
              <a:t>a színeket és a fény fizikai összetételét.</a:t>
            </a:r>
          </a:p>
          <a:p>
            <a:pPr marL="457199" indent="-457199">
              <a:defRPr spc="-68" sz="6800"/>
            </a:pPr>
            <a:r>
              <a:t>hogyan használhatja a színérzékelőt a robot megállítására egy vonalnál.</a:t>
            </a:r>
          </a:p>
          <a:p>
            <a:pPr marL="457199" indent="-457199">
              <a:defRPr spc="-68" sz="6800"/>
            </a:pPr>
            <a:r>
              <a:t>hogyan használhatja a színérzékelőt a robot vonal követésére.</a:t>
            </a:r>
          </a:p>
        </p:txBody>
      </p:sp>
      <p:sp>
        <p:nvSpPr>
          <p:cNvPr id="212" name="Mai célok:"/>
          <p:cNvSpPr txBox="1"/>
          <p:nvPr>
            <p:ph type="title"/>
          </p:nvPr>
        </p:nvSpPr>
        <p:spPr>
          <a:prstGeom prst="rect">
            <a:avLst/>
          </a:prstGeom>
        </p:spPr>
        <p:txBody>
          <a:bodyPr/>
          <a:lstStyle>
            <a:lvl1pPr defTabSz="751205">
              <a:defRPr spc="-218" sz="10920"/>
            </a:lvl1pPr>
          </a:lstStyle>
          <a:p>
            <a:pPr/>
            <a:r>
              <a:t>Mai célok:</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A vonalak követése – Bevezetés"/>
          <p:cNvSpPr txBox="1"/>
          <p:nvPr>
            <p:ph type="title"/>
          </p:nvPr>
        </p:nvSpPr>
        <p:spPr>
          <a:prstGeom prst="rect">
            <a:avLst/>
          </a:prstGeom>
        </p:spPr>
        <p:txBody>
          <a:bodyPr/>
          <a:lstStyle>
            <a:lvl1pPr defTabSz="751205">
              <a:defRPr spc="-218" sz="10920"/>
            </a:lvl1pPr>
          </a:lstStyle>
          <a:p>
            <a:pPr/>
            <a:r>
              <a:t>A vonalak követése – Bevezetés</a:t>
            </a:r>
          </a:p>
        </p:txBody>
      </p:sp>
      <p:sp>
        <p:nvSpPr>
          <p:cNvPr id="450" name="Mit lát a színérzékelő ? (A visszavert intenzitás tekintetében)…"/>
          <p:cNvSpPr txBox="1"/>
          <p:nvPr>
            <p:ph type="body" idx="1"/>
          </p:nvPr>
        </p:nvSpPr>
        <p:spPr>
          <a:xfrm>
            <a:off x="571500" y="3189234"/>
            <a:ext cx="23241000" cy="8397982"/>
          </a:xfrm>
          <a:prstGeom prst="rect">
            <a:avLst/>
          </a:prstGeom>
        </p:spPr>
        <p:txBody>
          <a:bodyPr/>
          <a:lstStyle/>
          <a:p>
            <a:pPr marL="457199" indent="-457199" defTabSz="457200">
              <a:lnSpc>
                <a:spcPct val="100000"/>
              </a:lnSpc>
              <a:spcBef>
                <a:spcPts val="0"/>
              </a:spcBef>
              <a:defRPr spc="0" sz="5300"/>
            </a:pPr>
            <a:r>
              <a:t>Mit lát a színérzékelő ? (A visszavert intenzitás tekintetében)</a:t>
            </a:r>
          </a:p>
          <a:p>
            <a:pPr marL="457199" indent="-457199" defTabSz="457200">
              <a:lnSpc>
                <a:spcPct val="100000"/>
              </a:lnSpc>
              <a:spcBef>
                <a:spcPts val="0"/>
              </a:spcBef>
              <a:defRPr spc="0" sz="5300"/>
            </a:pPr>
            <a:r>
              <a:t>Az ábrán a rózsaszín nyíl azt mutatja, hová kell mennie a robotnak, hogy kövesse a fekete vonal felső szélét.</a:t>
            </a:r>
          </a:p>
        </p:txBody>
      </p:sp>
      <p:pic>
        <p:nvPicPr>
          <p:cNvPr id="451" name="FollowingLine.png" descr="FollowingLine.png"/>
          <p:cNvPicPr>
            <a:picLocks noChangeAspect="1"/>
          </p:cNvPicPr>
          <p:nvPr/>
        </p:nvPicPr>
        <p:blipFill>
          <a:blip r:embed="rId2">
            <a:extLst/>
          </a:blip>
          <a:srcRect l="0" t="7382" r="0" b="7382"/>
          <a:stretch>
            <a:fillRect/>
          </a:stretch>
        </p:blipFill>
        <p:spPr>
          <a:xfrm>
            <a:off x="7180764" y="6011518"/>
            <a:ext cx="10451133" cy="55758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A vonalak követése – Bevezetés"/>
          <p:cNvSpPr txBox="1"/>
          <p:nvPr>
            <p:ph type="title"/>
          </p:nvPr>
        </p:nvSpPr>
        <p:spPr>
          <a:xfrm>
            <a:off x="571500" y="641723"/>
            <a:ext cx="23241000" cy="1951019"/>
          </a:xfrm>
          <a:prstGeom prst="rect">
            <a:avLst/>
          </a:prstGeom>
        </p:spPr>
        <p:txBody>
          <a:bodyPr/>
          <a:lstStyle>
            <a:lvl1pPr defTabSz="751205">
              <a:defRPr spc="-218" sz="10920"/>
            </a:lvl1pPr>
          </a:lstStyle>
          <a:p>
            <a:pPr/>
            <a:r>
              <a:t>A vonalak követése – Bevezetés</a:t>
            </a:r>
          </a:p>
        </p:txBody>
      </p:sp>
      <p:sp>
        <p:nvSpPr>
          <p:cNvPr id="454" name="50%-nál - menjünk egyenesen előre - ideális helyzetben vagyunk.…"/>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50%-nál - menjünk egyenesen előre - ideális helyzetben vagyunk.</a:t>
            </a:r>
          </a:p>
          <a:p>
            <a:pPr defTabSz="457200">
              <a:lnSpc>
                <a:spcPct val="100000"/>
              </a:lnSpc>
              <a:spcBef>
                <a:spcPts val="0"/>
              </a:spcBef>
              <a:defRPr spc="0" sz="5500"/>
            </a:pPr>
            <a:r>
              <a:t>100%-nál - a fehér területen vagyunk - forduljunk jobbra.</a:t>
            </a:r>
          </a:p>
          <a:p>
            <a:pPr defTabSz="457200">
              <a:lnSpc>
                <a:spcPct val="100000"/>
              </a:lnSpc>
              <a:spcBef>
                <a:spcPts val="0"/>
              </a:spcBef>
              <a:defRPr spc="0" sz="5500"/>
            </a:pPr>
            <a:r>
              <a:t>0%-nál - a fekete területen vagyunk - forduljunk balra.</a:t>
            </a:r>
          </a:p>
        </p:txBody>
      </p:sp>
      <p:pic>
        <p:nvPicPr>
          <p:cNvPr id="455" name="FollowingLine.png" descr="FollowingLine.png"/>
          <p:cNvPicPr>
            <a:picLocks noChangeAspect="1"/>
          </p:cNvPicPr>
          <p:nvPr/>
        </p:nvPicPr>
        <p:blipFill>
          <a:blip r:embed="rId2">
            <a:extLst/>
          </a:blip>
          <a:srcRect l="0" t="7382" r="0" b="7382"/>
          <a:stretch>
            <a:fillRect/>
          </a:stretch>
        </p:blipFill>
        <p:spPr>
          <a:xfrm>
            <a:off x="6966346" y="6196500"/>
            <a:ext cx="10451133" cy="55758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Vonalkövetés – Boole-algoritmus"/>
          <p:cNvSpPr txBox="1"/>
          <p:nvPr>
            <p:ph type="title"/>
          </p:nvPr>
        </p:nvSpPr>
        <p:spPr>
          <a:prstGeom prst="rect">
            <a:avLst/>
          </a:prstGeom>
        </p:spPr>
        <p:txBody>
          <a:bodyPr/>
          <a:lstStyle>
            <a:lvl1pPr defTabSz="751205">
              <a:defRPr spc="-218" sz="10920"/>
            </a:lvl1pPr>
          </a:lstStyle>
          <a:p>
            <a:pPr/>
            <a:r>
              <a:t>Vonalkövetés – Boole-algoritmus</a:t>
            </a:r>
          </a:p>
        </p:txBody>
      </p:sp>
      <p:pic>
        <p:nvPicPr>
          <p:cNvPr id="458" name="BooleanLineFollower_HU.png" descr="BooleanLineFollower_HU.png"/>
          <p:cNvPicPr>
            <a:picLocks noChangeAspect="1"/>
          </p:cNvPicPr>
          <p:nvPr/>
        </p:nvPicPr>
        <p:blipFill>
          <a:blip r:embed="rId2">
            <a:extLst/>
          </a:blip>
          <a:stretch>
            <a:fillRect/>
          </a:stretch>
        </p:blipFill>
        <p:spPr>
          <a:xfrm>
            <a:off x="5543355" y="2860479"/>
            <a:ext cx="18037160" cy="9055492"/>
          </a:xfrm>
          <a:prstGeom prst="rect">
            <a:avLst/>
          </a:prstGeom>
          <a:ln w="12700">
            <a:miter lim="400000"/>
          </a:ln>
        </p:spPr>
      </p:pic>
      <p:pic>
        <p:nvPicPr>
          <p:cNvPr id="459" name="FollowingLine.png" descr="FollowingLine.png"/>
          <p:cNvPicPr>
            <a:picLocks noChangeAspect="1"/>
          </p:cNvPicPr>
          <p:nvPr/>
        </p:nvPicPr>
        <p:blipFill>
          <a:blip r:embed="rId3">
            <a:extLst/>
          </a:blip>
          <a:srcRect l="0" t="7382" r="0" b="7382"/>
          <a:stretch>
            <a:fillRect/>
          </a:stretch>
        </p:blipFill>
        <p:spPr>
          <a:xfrm>
            <a:off x="703493" y="2860479"/>
            <a:ext cx="6064574" cy="32355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Vonalkövetés – Boole-algoritmus"/>
          <p:cNvSpPr txBox="1"/>
          <p:nvPr>
            <p:ph type="title"/>
          </p:nvPr>
        </p:nvSpPr>
        <p:spPr>
          <a:prstGeom prst="rect">
            <a:avLst/>
          </a:prstGeom>
        </p:spPr>
        <p:txBody>
          <a:bodyPr/>
          <a:lstStyle>
            <a:lvl1pPr defTabSz="751205">
              <a:defRPr spc="-218" sz="10920"/>
            </a:lvl1pPr>
          </a:lstStyle>
          <a:p>
            <a:pPr/>
            <a:r>
              <a:t>Vonalkövetés – Boole-algoritmus</a:t>
            </a:r>
          </a:p>
        </p:txBody>
      </p:sp>
      <p:sp>
        <p:nvSpPr>
          <p:cNvPr id="462" name="import time…"/>
          <p:cNvSpPr txBox="1"/>
          <p:nvPr>
            <p:ph type="body" idx="1"/>
          </p:nvPr>
        </p:nvSpPr>
        <p:spPr>
          <a:xfrm>
            <a:off x="571500" y="3520655"/>
            <a:ext cx="23393304" cy="8066561"/>
          </a:xfrm>
          <a:prstGeom prst="rect">
            <a:avLst/>
          </a:prstGeom>
        </p:spPr>
        <p:txBody>
          <a:bodyPr numCol="2" spcCol="1169665"/>
          <a:lstStyle/>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rPr>
                <a:solidFill>
                  <a:srgbClr val="C586C0"/>
                </a:solidFill>
              </a:rPr>
              <a:t>import</a:t>
            </a:r>
            <a:r>
              <a:t> time </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Create your objects here.</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ev3 </a:t>
            </a:r>
            <a:r>
              <a:rPr>
                <a:solidFill>
                  <a:srgbClr val="D4D4D4"/>
                </a:solidFill>
              </a:rPr>
              <a:t>=</a:t>
            </a:r>
            <a:r>
              <a:t> EV3Brick()</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Initialize motors</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sofor </a:t>
            </a:r>
            <a:r>
              <a:rPr>
                <a:solidFill>
                  <a:srgbClr val="D4D4D4"/>
                </a:solidFill>
              </a:rPr>
              <a:t>=</a:t>
            </a:r>
            <a:r>
              <a:t> DriveBase(left_motor,right_motor,</a:t>
            </a:r>
            <a:r>
              <a:rPr>
                <a:solidFill>
                  <a:srgbClr val="B5CEA8"/>
                </a:solidFill>
              </a:rPr>
              <a:t>62.4</a:t>
            </a:r>
            <a:r>
              <a:t>,</a:t>
            </a:r>
            <a:r>
              <a:rPr>
                <a:solidFill>
                  <a:srgbClr val="B5CEA8"/>
                </a:solidFill>
              </a:rPr>
              <a:t>135</a:t>
            </a:r>
            <a:r>
              <a:t>)</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Initialize Color Sensor</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rPr>
                <a:solidFill>
                  <a:srgbClr val="CCCCCC"/>
                </a:solidFill>
              </a:rPr>
              <a:t>sofor.drive(10</a:t>
            </a:r>
            <a:r>
              <a:rPr>
                <a:solidFill>
                  <a:srgbClr val="B5CEA8"/>
                </a:solidFill>
              </a:rPr>
              <a:t>0</a:t>
            </a:r>
            <a:r>
              <a:rPr>
                <a:solidFill>
                  <a:srgbClr val="CCCCCC"/>
                </a:solidFill>
              </a:rPr>
              <a:t>,</a:t>
            </a:r>
            <a:r>
              <a:rPr>
                <a:solidFill>
                  <a:srgbClr val="B5CEA8"/>
                </a:solidFill>
              </a:rPr>
              <a:t>0</a:t>
            </a:r>
            <a:r>
              <a:rPr>
                <a:solidFill>
                  <a:srgbClr val="CCCCCC"/>
                </a:solidFill>
              </a:rPr>
              <a:t>) </a:t>
            </a:r>
            <a:r>
              <a:t># 100 mm/s speed, 0 turning (straight)</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while I have not yet covered my distance</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rPr>
                <a:solidFill>
                  <a:srgbClr val="C586C0"/>
                </a:solidFill>
              </a:rPr>
              <a:t>while</a:t>
            </a:r>
            <a:r>
              <a:t>(sofor.distance() </a:t>
            </a:r>
            <a:r>
              <a:rPr>
                <a:solidFill>
                  <a:srgbClr val="D4D4D4"/>
                </a:solidFill>
              </a:rPr>
              <a:t>&lt;</a:t>
            </a:r>
            <a:r>
              <a:t> 4</a:t>
            </a:r>
            <a:r>
              <a:rPr>
                <a:solidFill>
                  <a:srgbClr val="B5CEA8"/>
                </a:solidFill>
              </a:rPr>
              <a:t>00</a:t>
            </a:r>
            <a:r>
              <a:t>): </a:t>
            </a:r>
            <a:r>
              <a:rPr>
                <a:solidFill>
                  <a:srgbClr val="6A9955"/>
                </a:solidFill>
              </a:rPr>
              <a:t># 400 mm = 40 cm</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col </a:t>
            </a:r>
            <a:r>
              <a:rPr>
                <a:solidFill>
                  <a:srgbClr val="D4D4D4"/>
                </a:solidFill>
              </a:rPr>
              <a:t>=</a:t>
            </a:r>
            <a:r>
              <a:t> colorS.reflection() </a:t>
            </a:r>
            <a:r>
              <a:rPr>
                <a:solidFill>
                  <a:srgbClr val="6A9955"/>
                </a:solidFill>
              </a:rPr>
              <a:t># measure</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a:t>
            </a:r>
            <a:r>
              <a:rPr>
                <a:solidFill>
                  <a:srgbClr val="DCDCAA"/>
                </a:solidFill>
              </a:rPr>
              <a:t>print</a:t>
            </a:r>
            <a:r>
              <a:t>(col)</a:t>
            </a: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rPr>
                <a:solidFill>
                  <a:srgbClr val="CCCCCC"/>
                </a:solidFill>
              </a:rPr>
              <a:t>    </a:t>
            </a:r>
            <a:r>
              <a:rPr>
                <a:solidFill>
                  <a:srgbClr val="C586C0"/>
                </a:solidFill>
              </a:rPr>
              <a:t>if</a:t>
            </a:r>
            <a:r>
              <a:rPr>
                <a:solidFill>
                  <a:srgbClr val="CCCCCC"/>
                </a:solidFill>
              </a:rPr>
              <a:t>(col </a:t>
            </a:r>
            <a:r>
              <a:rPr>
                <a:solidFill>
                  <a:srgbClr val="D4D4D4"/>
                </a:solidFill>
              </a:rPr>
              <a:t>&gt;</a:t>
            </a:r>
            <a:r>
              <a:rPr>
                <a:solidFill>
                  <a:srgbClr val="CCCCCC"/>
                </a:solidFill>
              </a:rPr>
              <a:t> </a:t>
            </a:r>
            <a:r>
              <a:rPr>
                <a:solidFill>
                  <a:srgbClr val="B5CEA8"/>
                </a:solidFill>
              </a:rPr>
              <a:t>50</a:t>
            </a:r>
            <a:r>
              <a:rPr>
                <a:solidFill>
                  <a:srgbClr val="CCCCCC"/>
                </a:solidFill>
              </a:rPr>
              <a:t>): </a:t>
            </a:r>
            <a:r>
              <a:t># on white</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sofor.drive(10</a:t>
            </a:r>
            <a:r>
              <a:rPr>
                <a:solidFill>
                  <a:srgbClr val="B5CEA8"/>
                </a:solidFill>
              </a:rPr>
              <a:t>0</a:t>
            </a:r>
            <a:r>
              <a:t>,</a:t>
            </a:r>
            <a:r>
              <a:rPr>
                <a:solidFill>
                  <a:srgbClr val="B5CEA8"/>
                </a:solidFill>
              </a:rPr>
              <a:t>5</a:t>
            </a:r>
            <a:r>
              <a:t>) </a:t>
            </a:r>
            <a:r>
              <a:rPr>
                <a:solidFill>
                  <a:srgbClr val="6A9955"/>
                </a:solidFill>
              </a:rPr>
              <a:t># turn right</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a:t>
            </a:r>
            <a:r>
              <a:rPr>
                <a:solidFill>
                  <a:srgbClr val="C586C0"/>
                </a:solidFill>
              </a:rPr>
              <a:t>else</a:t>
            </a:r>
            <a:r>
              <a:t>:         </a:t>
            </a:r>
            <a:r>
              <a:rPr>
                <a:solidFill>
                  <a:srgbClr val="6A9955"/>
                </a:solidFill>
              </a:rPr>
              <a:t># on black</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sofor.drive(10</a:t>
            </a:r>
            <a:r>
              <a:rPr>
                <a:solidFill>
                  <a:srgbClr val="B5CEA8"/>
                </a:solidFill>
              </a:rPr>
              <a:t>0</a:t>
            </a:r>
            <a:r>
              <a:t>,</a:t>
            </a:r>
            <a:r>
              <a:rPr>
                <a:solidFill>
                  <a:srgbClr val="D4D4D4"/>
                </a:solidFill>
              </a:rPr>
              <a:t>-</a:t>
            </a:r>
            <a:r>
              <a:rPr>
                <a:solidFill>
                  <a:srgbClr val="B5CEA8"/>
                </a:solidFill>
              </a:rPr>
              <a:t>5</a:t>
            </a:r>
            <a:r>
              <a:t>) </a:t>
            </a:r>
            <a:r>
              <a:rPr>
                <a:solidFill>
                  <a:srgbClr val="6A9955"/>
                </a:solidFill>
              </a:rPr>
              <a:t># turn left</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time.sleep(</a:t>
            </a:r>
            <a:r>
              <a:rPr>
                <a:solidFill>
                  <a:srgbClr val="B5CEA8"/>
                </a:solidFill>
              </a:rPr>
              <a:t>0.01</a:t>
            </a:r>
            <a:r>
              <a:t>) </a:t>
            </a:r>
            <a:r>
              <a:rPr>
                <a:solidFill>
                  <a:srgbClr val="6A9955"/>
                </a:solidFill>
              </a:rPr>
              <a:t># wait a little</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sofor.drive(</a:t>
            </a:r>
            <a:r>
              <a:rPr>
                <a:solidFill>
                  <a:srgbClr val="B5CEA8"/>
                </a:solidFill>
              </a:rPr>
              <a:t>0</a:t>
            </a:r>
            <a:r>
              <a:t>,</a:t>
            </a:r>
            <a:r>
              <a:rPr>
                <a:solidFill>
                  <a:srgbClr val="B5CEA8"/>
                </a:solidFill>
              </a:rPr>
              <a:t>0</a:t>
            </a:r>
            <a:r>
              <a:t>)</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sofor.stop()</a:t>
            </a: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end of program.</a:t>
            </a:r>
          </a:p>
        </p:txBody>
      </p:sp>
      <p:pic>
        <p:nvPicPr>
          <p:cNvPr id="463" name="FollowingLine.png" descr="FollowingLine.png"/>
          <p:cNvPicPr>
            <a:picLocks noChangeAspect="1"/>
          </p:cNvPicPr>
          <p:nvPr/>
        </p:nvPicPr>
        <p:blipFill>
          <a:blip r:embed="rId2">
            <a:extLst/>
          </a:blip>
          <a:srcRect l="0" t="7382" r="0" b="7382"/>
          <a:stretch>
            <a:fillRect/>
          </a:stretch>
        </p:blipFill>
        <p:spPr>
          <a:xfrm>
            <a:off x="17064164" y="7945896"/>
            <a:ext cx="6770343" cy="3612098"/>
          </a:xfrm>
          <a:prstGeom prst="rect">
            <a:avLst/>
          </a:prstGeom>
          <a:ln w="12700">
            <a:miter lim="400000"/>
          </a:ln>
        </p:spPr>
      </p:pic>
      <p:sp>
        <p:nvSpPr>
          <p:cNvPr id="464" name="Pythonban a kód a következő lenne (a kezdeti rész után):"/>
          <p:cNvSpPr txBox="1"/>
          <p:nvPr/>
        </p:nvSpPr>
        <p:spPr>
          <a:xfrm>
            <a:off x="544447" y="2550700"/>
            <a:ext cx="18098803" cy="128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indent="-457200" defTabSz="457200">
              <a:lnSpc>
                <a:spcPct val="100000"/>
              </a:lnSpc>
              <a:spcBef>
                <a:spcPts val="0"/>
              </a:spcBef>
              <a:buClr>
                <a:srgbClr val="3B39E4"/>
              </a:buClr>
              <a:buSzPct val="100000"/>
              <a:buChar char="•"/>
              <a:defRPr sz="5500">
                <a:latin typeface="CMU Serif Roman"/>
                <a:ea typeface="CMU Serif Roman"/>
                <a:cs typeface="CMU Serif Roman"/>
                <a:sym typeface="CMU Serif Roman"/>
              </a:defRPr>
            </a:lvl1pPr>
          </a:lstStyle>
          <a:p>
            <a:pPr/>
            <a:r>
              <a:t>Pythonban a kód a következő lenne (a kezdeti rész után):</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A program tesztelése"/>
          <p:cNvSpPr txBox="1"/>
          <p:nvPr>
            <p:ph type="title"/>
          </p:nvPr>
        </p:nvSpPr>
        <p:spPr>
          <a:prstGeom prst="rect">
            <a:avLst/>
          </a:prstGeom>
        </p:spPr>
        <p:txBody>
          <a:bodyPr/>
          <a:lstStyle>
            <a:lvl1pPr defTabSz="751205">
              <a:defRPr spc="-218" sz="10920"/>
            </a:lvl1pPr>
          </a:lstStyle>
          <a:p>
            <a:pPr/>
            <a:r>
              <a:t>A program tesztelése</a:t>
            </a:r>
          </a:p>
        </p:txBody>
      </p:sp>
      <p:sp>
        <p:nvSpPr>
          <p:cNvPr id="467" name="Tesztelje a programját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Tesztelje a programját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Problémák"/>
          <p:cNvSpPr txBox="1"/>
          <p:nvPr>
            <p:ph type="title"/>
          </p:nvPr>
        </p:nvSpPr>
        <p:spPr>
          <a:prstGeom prst="rect">
            <a:avLst/>
          </a:prstGeom>
        </p:spPr>
        <p:txBody>
          <a:bodyPr/>
          <a:lstStyle>
            <a:lvl1pPr defTabSz="751205">
              <a:defRPr spc="-218" sz="10920"/>
            </a:lvl1pPr>
          </a:lstStyle>
          <a:p>
            <a:pPr/>
            <a:r>
              <a:t>Problémák</a:t>
            </a:r>
          </a:p>
        </p:txBody>
      </p:sp>
      <p:sp>
        <p:nvSpPr>
          <p:cNvPr id="470" name="Nagyon össze-vissza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Nagyon össze-vissza :(</a:t>
            </a:r>
          </a:p>
        </p:txBody>
      </p:sp>
      <p:pic>
        <p:nvPicPr>
          <p:cNvPr id="471" name="Boolean.mp4" descr="Boolean.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710142" y="4564033"/>
            <a:ext cx="12485660" cy="702318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162" fill="hold"/>
                                        <p:tgtEl>
                                          <p:spTgt spid="47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71"/>
                </p:tgtEl>
              </p:cMediaNode>
            </p:video>
            <p:seq concurrent="1" prevAc="none" nextAc="seek">
              <p:cTn id="8" evtFilter="cancelBubble" nodeType="interactiveSeq" restart="whenNotActive" fill="hold">
                <p:stCondLst>
                  <p:cond delay="0" evt="onClick">
                    <p:tgtEl>
                      <p:spTgt spid="47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71"/>
                                        </p:tgtEl>
                                      </p:cBhvr>
                                    </p:cmd>
                                  </p:childTnLst>
                                </p:cTn>
                              </p:par>
                            </p:childTnLst>
                          </p:cTn>
                        </p:par>
                      </p:childTnLst>
                    </p:cTn>
                  </p:par>
                </p:childTnLst>
              </p:cTn>
              <p:nextCondLst>
                <p:cond delay="0" evt="onClick">
                  <p:tgtEl>
                    <p:spTgt spid="471"/>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Vonalkövetés – Arány algoritmus"/>
          <p:cNvSpPr txBox="1"/>
          <p:nvPr>
            <p:ph type="title"/>
          </p:nvPr>
        </p:nvSpPr>
        <p:spPr>
          <a:prstGeom prst="rect">
            <a:avLst/>
          </a:prstGeom>
        </p:spPr>
        <p:txBody>
          <a:bodyPr/>
          <a:lstStyle>
            <a:lvl1pPr defTabSz="751205">
              <a:defRPr spc="-218" sz="10920"/>
            </a:lvl1pPr>
          </a:lstStyle>
          <a:p>
            <a:pPr/>
            <a:r>
              <a:t>Vonalkövetés – Arány algoritmus</a:t>
            </a:r>
          </a:p>
        </p:txBody>
      </p:sp>
      <p:sp>
        <p:nvSpPr>
          <p:cNvPr id="474" name="Javíthatjuk az algoritmust.…"/>
          <p:cNvSpPr txBox="1"/>
          <p:nvPr>
            <p:ph type="body" idx="1"/>
          </p:nvPr>
        </p:nvSpPr>
        <p:spPr>
          <a:xfrm>
            <a:off x="571500" y="3189234"/>
            <a:ext cx="16010366" cy="8397982"/>
          </a:xfrm>
          <a:prstGeom prst="rect">
            <a:avLst/>
          </a:prstGeom>
        </p:spPr>
        <p:txBody>
          <a:bodyPr/>
          <a:lstStyle/>
          <a:p>
            <a:pPr defTabSz="457200">
              <a:lnSpc>
                <a:spcPct val="100000"/>
              </a:lnSpc>
              <a:spcBef>
                <a:spcPts val="0"/>
              </a:spcBef>
              <a:defRPr spc="0" sz="5500"/>
            </a:pPr>
            <a:r>
              <a:t>Javíthatjuk az algoritmust.</a:t>
            </a:r>
          </a:p>
          <a:p>
            <a:pPr defTabSz="457200">
              <a:lnSpc>
                <a:spcPct val="100000"/>
              </a:lnSpc>
              <a:spcBef>
                <a:spcPts val="0"/>
              </a:spcBef>
              <a:defRPr spc="0" sz="5500"/>
            </a:pPr>
          </a:p>
          <a:p>
            <a:pPr defTabSz="457200">
              <a:lnSpc>
                <a:spcPct val="100000"/>
              </a:lnSpc>
              <a:spcBef>
                <a:spcPts val="0"/>
              </a:spcBef>
              <a:defRPr spc="0" sz="5500"/>
            </a:pPr>
            <a:r>
              <a:t>Ha közelebb vagyunk a vonal széléhez, akkor kevesebbet tudunk fordulni, mint távolabb a vonal szélétől.</a:t>
            </a:r>
          </a:p>
        </p:txBody>
      </p:sp>
      <p:pic>
        <p:nvPicPr>
          <p:cNvPr id="475" name="Képernyőfotó 2024-02-11 - 21.56.07.png" descr="Képernyőfotó 2024-02-11 - 21.56.07.png"/>
          <p:cNvPicPr>
            <a:picLocks noChangeAspect="1"/>
          </p:cNvPicPr>
          <p:nvPr/>
        </p:nvPicPr>
        <p:blipFill>
          <a:blip r:embed="rId2">
            <a:extLst/>
          </a:blip>
          <a:stretch>
            <a:fillRect/>
          </a:stretch>
        </p:blipFill>
        <p:spPr>
          <a:xfrm>
            <a:off x="17474020" y="2432630"/>
            <a:ext cx="4595520" cy="97142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Vonalkövetés – Arány algoritmus"/>
          <p:cNvSpPr txBox="1"/>
          <p:nvPr>
            <p:ph type="title"/>
          </p:nvPr>
        </p:nvSpPr>
        <p:spPr>
          <a:prstGeom prst="rect">
            <a:avLst/>
          </a:prstGeom>
        </p:spPr>
        <p:txBody>
          <a:bodyPr/>
          <a:lstStyle>
            <a:lvl1pPr defTabSz="751205">
              <a:defRPr spc="-218" sz="10920"/>
            </a:lvl1pPr>
          </a:lstStyle>
          <a:p>
            <a:pPr/>
            <a:r>
              <a:t>Vonalkövetés – Arány algoritmus</a:t>
            </a:r>
          </a:p>
        </p:txBody>
      </p:sp>
      <p:pic>
        <p:nvPicPr>
          <p:cNvPr id="478" name="PropLineFollower_HU.png" descr="PropLineFollower_HU.png"/>
          <p:cNvPicPr>
            <a:picLocks noChangeAspect="1"/>
          </p:cNvPicPr>
          <p:nvPr/>
        </p:nvPicPr>
        <p:blipFill>
          <a:blip r:embed="rId2">
            <a:extLst/>
          </a:blip>
          <a:srcRect l="0" t="0" r="0" b="0"/>
          <a:stretch>
            <a:fillRect/>
          </a:stretch>
        </p:blipFill>
        <p:spPr>
          <a:xfrm>
            <a:off x="1439267" y="6829655"/>
            <a:ext cx="21505519" cy="4980304"/>
          </a:xfrm>
          <a:prstGeom prst="rect">
            <a:avLst/>
          </a:prstGeom>
          <a:ln w="12700">
            <a:miter lim="400000"/>
          </a:ln>
        </p:spPr>
      </p:pic>
      <p:pic>
        <p:nvPicPr>
          <p:cNvPr id="479" name="FollowingLine.png" descr="FollowingLine.png"/>
          <p:cNvPicPr>
            <a:picLocks noChangeAspect="1"/>
          </p:cNvPicPr>
          <p:nvPr/>
        </p:nvPicPr>
        <p:blipFill>
          <a:blip r:embed="rId3">
            <a:extLst/>
          </a:blip>
          <a:srcRect l="0" t="7382" r="0" b="7382"/>
          <a:stretch>
            <a:fillRect/>
          </a:stretch>
        </p:blipFill>
        <p:spPr>
          <a:xfrm>
            <a:off x="738603" y="2175831"/>
            <a:ext cx="8042798" cy="42909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Vonalkövetés – Arány algoritmus"/>
          <p:cNvSpPr txBox="1"/>
          <p:nvPr>
            <p:ph type="title"/>
          </p:nvPr>
        </p:nvSpPr>
        <p:spPr>
          <a:prstGeom prst="rect">
            <a:avLst/>
          </a:prstGeom>
        </p:spPr>
        <p:txBody>
          <a:bodyPr/>
          <a:lstStyle>
            <a:lvl1pPr defTabSz="751205">
              <a:defRPr spc="-218" sz="10920"/>
            </a:lvl1pPr>
          </a:lstStyle>
          <a:p>
            <a:pPr/>
            <a:r>
              <a:t>Vonalkövetés – Arány algoritmus</a:t>
            </a:r>
          </a:p>
        </p:txBody>
      </p:sp>
      <p:sp>
        <p:nvSpPr>
          <p:cNvPr id="482" name="import time…"/>
          <p:cNvSpPr txBox="1"/>
          <p:nvPr>
            <p:ph type="body" idx="1"/>
          </p:nvPr>
        </p:nvSpPr>
        <p:spPr>
          <a:xfrm>
            <a:off x="571500" y="3419164"/>
            <a:ext cx="23442815" cy="8168052"/>
          </a:xfrm>
          <a:prstGeom prst="rect">
            <a:avLst/>
          </a:prstGeom>
        </p:spPr>
        <p:txBody>
          <a:bodyPr numCol="2" spcCol="1172140"/>
          <a:lstStyle/>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rPr>
                <a:solidFill>
                  <a:srgbClr val="C586C0"/>
                </a:solidFill>
              </a:rPr>
              <a:t>import</a:t>
            </a:r>
            <a:r>
              <a:t> time </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Create your objects here.</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ev3 </a:t>
            </a:r>
            <a:r>
              <a:rPr>
                <a:solidFill>
                  <a:srgbClr val="D4D4D4"/>
                </a:solidFill>
              </a:rPr>
              <a:t>=</a:t>
            </a:r>
            <a:r>
              <a:t> EV3Brick()</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Initialize motors</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left_motor </a:t>
            </a:r>
            <a:r>
              <a:rPr>
                <a:solidFill>
                  <a:srgbClr val="D4D4D4"/>
                </a:solidFill>
              </a:rPr>
              <a:t>=</a:t>
            </a:r>
            <a:r>
              <a:t> Motor(Port.B)</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right_motor </a:t>
            </a:r>
            <a:r>
              <a:rPr>
                <a:solidFill>
                  <a:srgbClr val="D4D4D4"/>
                </a:solidFill>
              </a:rPr>
              <a:t>=</a:t>
            </a:r>
            <a:r>
              <a:t> Motor(Port.C)</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sofor </a:t>
            </a:r>
            <a:r>
              <a:rPr>
                <a:solidFill>
                  <a:srgbClr val="D4D4D4"/>
                </a:solidFill>
              </a:rPr>
              <a:t>=</a:t>
            </a:r>
            <a:r>
              <a:t> DriveBase(left_motor,right_motor,</a:t>
            </a:r>
            <a:r>
              <a:rPr>
                <a:solidFill>
                  <a:srgbClr val="B5CEA8"/>
                </a:solidFill>
              </a:rPr>
              <a:t>62.4</a:t>
            </a:r>
            <a:r>
              <a:t>,</a:t>
            </a:r>
            <a:r>
              <a:rPr>
                <a:solidFill>
                  <a:srgbClr val="B5CEA8"/>
                </a:solidFill>
              </a:rPr>
              <a:t>135</a:t>
            </a:r>
            <a:r>
              <a:t>)</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Initialize Color Sensor</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rPr>
                <a:solidFill>
                  <a:srgbClr val="CCCCCC"/>
                </a:solidFill>
              </a:rPr>
              <a:t>sofor.drive(</a:t>
            </a:r>
            <a:r>
              <a:rPr>
                <a:solidFill>
                  <a:srgbClr val="B5CEA8"/>
                </a:solidFill>
              </a:rPr>
              <a:t>150</a:t>
            </a:r>
            <a:r>
              <a:rPr>
                <a:solidFill>
                  <a:srgbClr val="CCCCCC"/>
                </a:solidFill>
              </a:rPr>
              <a:t>,</a:t>
            </a:r>
            <a:r>
              <a:rPr>
                <a:solidFill>
                  <a:srgbClr val="B5CEA8"/>
                </a:solidFill>
              </a:rPr>
              <a:t>0</a:t>
            </a:r>
            <a:r>
              <a:rPr>
                <a:solidFill>
                  <a:srgbClr val="CCCCCC"/>
                </a:solidFill>
              </a:rPr>
              <a:t>) </a:t>
            </a:r>
            <a:r>
              <a:t># 150 mm/s speed, 0 turning (straight)</a:t>
            </a:r>
            <a:endParaRPr>
              <a:solidFill>
                <a:srgbClr val="CCCCCC"/>
              </a:solidFill>
            </a:endParaR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rPr>
                <a:solidFill>
                  <a:srgbClr val="CCCCCC"/>
                </a:solidFill>
              </a:rPr>
              <a:t>kP </a:t>
            </a:r>
            <a:r>
              <a:rPr>
                <a:solidFill>
                  <a:srgbClr val="D4D4D4"/>
                </a:solidFill>
              </a:rPr>
              <a:t>=</a:t>
            </a:r>
            <a:r>
              <a:rPr>
                <a:solidFill>
                  <a:srgbClr val="CCCCCC"/>
                </a:solidFill>
              </a:rPr>
              <a:t> </a:t>
            </a:r>
            <a:r>
              <a:rPr>
                <a:solidFill>
                  <a:srgbClr val="B5CEA8"/>
                </a:solidFill>
              </a:rPr>
              <a:t>1</a:t>
            </a:r>
            <a:r>
              <a:rPr>
                <a:solidFill>
                  <a:srgbClr val="CCCCCC"/>
                </a:solidFill>
              </a:rPr>
              <a:t> </a:t>
            </a:r>
            <a:r>
              <a:t># Proportional Constant</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while I have not yet covered my distance</a:t>
            </a:r>
            <a:endParaRPr>
              <a:solidFill>
                <a:srgbClr val="CCCCCC"/>
              </a:solidFill>
            </a:endParaR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rPr>
                <a:solidFill>
                  <a:srgbClr val="C586C0"/>
                </a:solidFill>
              </a:rPr>
              <a:t>while</a:t>
            </a:r>
            <a:r>
              <a:t>(sofor.distance() </a:t>
            </a:r>
            <a:r>
              <a:rPr>
                <a:solidFill>
                  <a:srgbClr val="D4D4D4"/>
                </a:solidFill>
              </a:rPr>
              <a:t>&lt;</a:t>
            </a:r>
            <a:r>
              <a:t> </a:t>
            </a:r>
            <a:r>
              <a:rPr>
                <a:solidFill>
                  <a:srgbClr val="B5CEA8"/>
                </a:solidFill>
              </a:rPr>
              <a:t>400</a:t>
            </a:r>
            <a:r>
              <a:t>): </a:t>
            </a:r>
            <a:r>
              <a:rPr>
                <a:solidFill>
                  <a:srgbClr val="6A9955"/>
                </a:solidFill>
              </a:rPr>
              <a:t># 200 mm = 20 cm</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col </a:t>
            </a:r>
            <a:r>
              <a:rPr>
                <a:solidFill>
                  <a:srgbClr val="D4D4D4"/>
                </a:solidFill>
              </a:rPr>
              <a:t>=</a:t>
            </a:r>
            <a:r>
              <a:t> colorS.reflection() </a:t>
            </a:r>
            <a:r>
              <a:rPr>
                <a:solidFill>
                  <a:srgbClr val="6A9955"/>
                </a:solidFill>
              </a:rPr>
              <a:t># measure</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sofor.drive(</a:t>
            </a:r>
            <a:r>
              <a:rPr>
                <a:solidFill>
                  <a:srgbClr val="B5CEA8"/>
                </a:solidFill>
              </a:rPr>
              <a:t>150</a:t>
            </a:r>
            <a:r>
              <a:t>,(col</a:t>
            </a:r>
            <a:r>
              <a:rPr>
                <a:solidFill>
                  <a:srgbClr val="D4D4D4"/>
                </a:solidFill>
              </a:rPr>
              <a:t>-</a:t>
            </a:r>
            <a:r>
              <a:rPr>
                <a:solidFill>
                  <a:srgbClr val="B5CEA8"/>
                </a:solidFill>
              </a:rPr>
              <a:t>50</a:t>
            </a:r>
            <a:r>
              <a:t>)</a:t>
            </a:r>
            <a:r>
              <a:rPr>
                <a:solidFill>
                  <a:srgbClr val="D4D4D4"/>
                </a:solidFill>
              </a:rPr>
              <a:t>*</a:t>
            </a:r>
            <a:r>
              <a:t>kP) </a:t>
            </a:r>
            <a:r>
              <a:rPr>
                <a:solidFill>
                  <a:srgbClr val="6A9955"/>
                </a:solidFill>
              </a:rPr>
              <a:t># turn by err*kP</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    time.sleep(</a:t>
            </a:r>
            <a:r>
              <a:rPr>
                <a:solidFill>
                  <a:srgbClr val="B5CEA8"/>
                </a:solidFill>
              </a:rPr>
              <a:t>0.01</a:t>
            </a:r>
            <a:r>
              <a:t>) </a:t>
            </a:r>
            <a:r>
              <a:rPr>
                <a:solidFill>
                  <a:srgbClr val="6A9955"/>
                </a:solidFill>
              </a:rPr>
              <a:t># wait a little</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sofor.drive(</a:t>
            </a:r>
            <a:r>
              <a:rPr>
                <a:solidFill>
                  <a:srgbClr val="B5CEA8"/>
                </a:solidFill>
              </a:rPr>
              <a:t>0</a:t>
            </a:r>
            <a:r>
              <a:t>,</a:t>
            </a:r>
            <a:r>
              <a:rPr>
                <a:solidFill>
                  <a:srgbClr val="B5CEA8"/>
                </a:solidFill>
              </a:rPr>
              <a:t>0</a:t>
            </a:r>
            <a:r>
              <a:t>)</a:t>
            </a:r>
          </a:p>
          <a:p>
            <a:pPr marL="0" indent="0" defTabSz="457200">
              <a:lnSpc>
                <a:spcPct val="100000"/>
              </a:lnSpc>
              <a:spcBef>
                <a:spcPts val="0"/>
              </a:spcBef>
              <a:buClrTx/>
              <a:buSzTx/>
              <a:buNone/>
              <a:defRPr spc="0" sz="2900">
                <a:solidFill>
                  <a:srgbClr val="CCCCCC"/>
                </a:solidFill>
                <a:latin typeface="Menlo Regular"/>
                <a:ea typeface="Menlo Regular"/>
                <a:cs typeface="Menlo Regular"/>
                <a:sym typeface="Menlo Regular"/>
              </a:defRPr>
            </a:pPr>
            <a:r>
              <a:t>sofor.stop()</a:t>
            </a:r>
          </a:p>
          <a:p>
            <a:pPr marL="0" indent="0" defTabSz="457200">
              <a:lnSpc>
                <a:spcPct val="100000"/>
              </a:lnSpc>
              <a:spcBef>
                <a:spcPts val="0"/>
              </a:spcBef>
              <a:buClrTx/>
              <a:buSzTx/>
              <a:buNone/>
              <a:defRPr spc="0" sz="2900">
                <a:solidFill>
                  <a:srgbClr val="6A9955"/>
                </a:solidFill>
                <a:latin typeface="Menlo Regular"/>
                <a:ea typeface="Menlo Regular"/>
                <a:cs typeface="Menlo Regular"/>
                <a:sym typeface="Menlo Regular"/>
              </a:defRPr>
            </a:pPr>
            <a:r>
              <a:t># end of program.</a:t>
            </a:r>
          </a:p>
        </p:txBody>
      </p:sp>
      <p:pic>
        <p:nvPicPr>
          <p:cNvPr id="483" name="FollowingLine.png" descr="FollowingLine.png"/>
          <p:cNvPicPr>
            <a:picLocks noChangeAspect="1"/>
          </p:cNvPicPr>
          <p:nvPr/>
        </p:nvPicPr>
        <p:blipFill>
          <a:blip r:embed="rId2">
            <a:extLst/>
          </a:blip>
          <a:srcRect l="0" t="7382" r="0" b="7382"/>
          <a:stretch>
            <a:fillRect/>
          </a:stretch>
        </p:blipFill>
        <p:spPr>
          <a:xfrm>
            <a:off x="14160949" y="7443115"/>
            <a:ext cx="8692053" cy="4637365"/>
          </a:xfrm>
          <a:prstGeom prst="rect">
            <a:avLst/>
          </a:prstGeom>
          <a:ln w="12700">
            <a:miter lim="400000"/>
          </a:ln>
        </p:spPr>
      </p:pic>
      <p:sp>
        <p:nvSpPr>
          <p:cNvPr id="484" name="Pythonban a kód a következő lenne (a kezdeti rész után):"/>
          <p:cNvSpPr txBox="1"/>
          <p:nvPr/>
        </p:nvSpPr>
        <p:spPr>
          <a:xfrm>
            <a:off x="562002" y="2275343"/>
            <a:ext cx="18098803" cy="151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57200" indent="-457200" defTabSz="457200">
              <a:lnSpc>
                <a:spcPct val="100000"/>
              </a:lnSpc>
              <a:spcBef>
                <a:spcPts val="0"/>
              </a:spcBef>
              <a:buClr>
                <a:srgbClr val="3B39E4"/>
              </a:buClr>
              <a:buSzPct val="100000"/>
              <a:buChar char="•"/>
              <a:defRPr sz="5500">
                <a:latin typeface="CMU Serif Roman"/>
                <a:ea typeface="CMU Serif Roman"/>
                <a:cs typeface="CMU Serif Roman"/>
                <a:sym typeface="CMU Serif Roman"/>
              </a:defRPr>
            </a:lvl1pPr>
          </a:lstStyle>
          <a:p>
            <a:pPr/>
            <a:r>
              <a:t>Pythonban a kód a következő lenne (a kezdeti rész után):</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A program tesztelése"/>
          <p:cNvSpPr txBox="1"/>
          <p:nvPr>
            <p:ph type="title"/>
          </p:nvPr>
        </p:nvSpPr>
        <p:spPr>
          <a:prstGeom prst="rect">
            <a:avLst/>
          </a:prstGeom>
        </p:spPr>
        <p:txBody>
          <a:bodyPr/>
          <a:lstStyle>
            <a:lvl1pPr defTabSz="751205">
              <a:defRPr spc="-218" sz="10920"/>
            </a:lvl1pPr>
          </a:lstStyle>
          <a:p>
            <a:pPr/>
            <a:r>
              <a:t>A program tesztelése</a:t>
            </a:r>
          </a:p>
        </p:txBody>
      </p:sp>
      <p:sp>
        <p:nvSpPr>
          <p:cNvPr id="487" name="Tesztelje a programját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Tesztelje a programját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A Színérzékelő"/>
          <p:cNvSpPr txBox="1"/>
          <p:nvPr>
            <p:ph type="title"/>
          </p:nvPr>
        </p:nvSpPr>
        <p:spPr>
          <a:prstGeom prst="rect">
            <a:avLst/>
          </a:prstGeom>
        </p:spPr>
        <p:txBody>
          <a:bodyPr/>
          <a:lstStyle>
            <a:lvl1pPr defTabSz="751205">
              <a:defRPr spc="-218" sz="10920"/>
            </a:lvl1pPr>
          </a:lstStyle>
          <a:p>
            <a:pPr/>
            <a:r>
              <a:t>A Színérzékelő</a:t>
            </a:r>
          </a:p>
        </p:txBody>
      </p:sp>
      <p:pic>
        <p:nvPicPr>
          <p:cNvPr id="215" name="AutonomousVehiclesHU.m4v" descr="AutonomousVehiclesHU.m4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64000" y="2616558"/>
            <a:ext cx="16256000" cy="914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1249"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5"/>
                </p:tgtEl>
              </p:cMediaNode>
            </p:video>
            <p:seq concurrent="1" prevAc="none" nextAc="seek">
              <p:cTn id="8" evtFilter="cancelBubble" nodeType="interactiveSeq" restart="whenNotActive" fill="hold">
                <p:stCondLst>
                  <p:cond delay="0" evt="onClick">
                    <p:tgtEl>
                      <p:spTgt spid="21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5"/>
                                        </p:tgtEl>
                                      </p:cBhvr>
                                    </p:cmd>
                                  </p:childTnLst>
                                </p:cTn>
                              </p:par>
                            </p:childTnLst>
                          </p:cTn>
                        </p:par>
                      </p:childTnLst>
                    </p:cTn>
                  </p:par>
                </p:childTnLst>
              </p:cTn>
              <p:nextCondLst>
                <p:cond delay="0" evt="onClick">
                  <p:tgtEl>
                    <p:spTgt spid="21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Animáció - kP = 'P Gain'"/>
          <p:cNvSpPr txBox="1"/>
          <p:nvPr>
            <p:ph type="title"/>
          </p:nvPr>
        </p:nvSpPr>
        <p:spPr>
          <a:prstGeom prst="rect">
            <a:avLst/>
          </a:prstGeom>
        </p:spPr>
        <p:txBody>
          <a:bodyPr/>
          <a:lstStyle>
            <a:lvl1pPr defTabSz="751205">
              <a:defRPr spc="-218" sz="10920"/>
            </a:lvl1pPr>
          </a:lstStyle>
          <a:p>
            <a:pPr/>
            <a:r>
              <a:t>Animáció - kP = 'P Gain'</a:t>
            </a:r>
          </a:p>
        </p:txBody>
      </p:sp>
      <p:pic>
        <p:nvPicPr>
          <p:cNvPr id="490" name="prop.mp4" descr="pro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76700" y="2816225"/>
            <a:ext cx="16256000" cy="914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6806" fill="hold"/>
                                        <p:tgtEl>
                                          <p:spTgt spid="4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90"/>
                </p:tgtEl>
              </p:cMediaNode>
            </p:video>
            <p:seq concurrent="1" prevAc="none" nextAc="seek">
              <p:cTn id="8" evtFilter="cancelBubble" nodeType="interactiveSeq" restart="whenNotActive" fill="hold">
                <p:stCondLst>
                  <p:cond delay="0" evt="onClick">
                    <p:tgtEl>
                      <p:spTgt spid="49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90"/>
                                        </p:tgtEl>
                                      </p:cBhvr>
                                    </p:cmd>
                                  </p:childTnLst>
                                </p:cTn>
                              </p:par>
                            </p:childTnLst>
                          </p:cTn>
                        </p:par>
                      </p:childTnLst>
                    </p:cTn>
                  </p:par>
                </p:childTnLst>
              </p:cTn>
              <p:nextCondLst>
                <p:cond delay="0" evt="onClick">
                  <p:tgtEl>
                    <p:spTgt spid="49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Problémák"/>
          <p:cNvSpPr txBox="1"/>
          <p:nvPr>
            <p:ph type="title"/>
          </p:nvPr>
        </p:nvSpPr>
        <p:spPr>
          <a:prstGeom prst="rect">
            <a:avLst/>
          </a:prstGeom>
        </p:spPr>
        <p:txBody>
          <a:bodyPr/>
          <a:lstStyle>
            <a:lvl1pPr defTabSz="751205">
              <a:defRPr spc="-218" sz="10920"/>
            </a:lvl1pPr>
          </a:lstStyle>
          <a:p>
            <a:pPr/>
            <a:r>
              <a:t>Problémák</a:t>
            </a:r>
          </a:p>
        </p:txBody>
      </p:sp>
      <p:sp>
        <p:nvSpPr>
          <p:cNvPr id="493" name="A kanyar túl nagy és lassú :(…"/>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A kanyar túl nagy és lassú :(</a:t>
            </a:r>
          </a:p>
          <a:p>
            <a:pPr lvl="1" defTabSz="457200">
              <a:lnSpc>
                <a:spcPct val="100000"/>
              </a:lnSpc>
              <a:spcBef>
                <a:spcPts val="0"/>
              </a:spcBef>
              <a:defRPr spc="0" sz="5500"/>
            </a:pPr>
            <a:r>
              <a:rPr i="1"/>
              <a:t>A megoldás</a:t>
            </a:r>
            <a:r>
              <a:t>: növelje a </a:t>
            </a:r>
            <a:r>
              <a:rPr b="1"/>
              <a:t>kP</a:t>
            </a:r>
            <a:r>
              <a:t>-t !</a:t>
            </a:r>
          </a:p>
          <a:p>
            <a:pPr lvl="1" defTabSz="457200">
              <a:lnSpc>
                <a:spcPct val="100000"/>
              </a:lnSpc>
              <a:spcBef>
                <a:spcPts val="0"/>
              </a:spcBef>
              <a:defRPr i="1" spc="0" sz="5500"/>
            </a:pPr>
            <a:endParaRPr i="0"/>
          </a:p>
          <a:p>
            <a:pPr defTabSz="457200">
              <a:lnSpc>
                <a:spcPct val="100000"/>
              </a:lnSpc>
              <a:spcBef>
                <a:spcPts val="0"/>
              </a:spcBef>
              <a:defRPr i="1" spc="0" sz="5500"/>
            </a:pPr>
            <a:r>
              <a:rPr i="0"/>
              <a:t>A kanyar túl kicsi és gyors :(</a:t>
            </a:r>
            <a:endParaRPr i="0"/>
          </a:p>
          <a:p>
            <a:pPr lvl="1" defTabSz="457200">
              <a:lnSpc>
                <a:spcPct val="100000"/>
              </a:lnSpc>
              <a:spcBef>
                <a:spcPts val="0"/>
              </a:spcBef>
              <a:defRPr i="1" spc="0" sz="5500"/>
            </a:pPr>
            <a:r>
              <a:t>A megoldás: </a:t>
            </a:r>
            <a:r>
              <a:rPr i="0"/>
              <a:t>csökkenti a </a:t>
            </a:r>
            <a:r>
              <a:rPr b="1" i="0"/>
              <a:t>kP</a:t>
            </a:r>
            <a:r>
              <a:rPr i="0"/>
              <a:t>-t</a:t>
            </a:r>
            <a:r>
              <a:rPr b="1" i="0"/>
              <a:t> </a:t>
            </a:r>
            <a:r>
              <a:rPr i="0"/>
              <a: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Vonalkövetés – PD algoritmus"/>
          <p:cNvSpPr txBox="1"/>
          <p:nvPr>
            <p:ph type="title"/>
          </p:nvPr>
        </p:nvSpPr>
        <p:spPr>
          <a:prstGeom prst="rect">
            <a:avLst/>
          </a:prstGeom>
        </p:spPr>
        <p:txBody>
          <a:bodyPr/>
          <a:lstStyle>
            <a:lvl1pPr defTabSz="751205">
              <a:defRPr spc="-218" sz="10920"/>
            </a:lvl1pPr>
          </a:lstStyle>
          <a:p>
            <a:pPr/>
            <a:r>
              <a:t>Vonalkövetés – PD algoritmus</a:t>
            </a:r>
          </a:p>
        </p:txBody>
      </p:sp>
      <p:sp>
        <p:nvSpPr>
          <p:cNvPr id="496" name="Fejlesszük tovább az irányítást !!…"/>
          <p:cNvSpPr txBox="1"/>
          <p:nvPr>
            <p:ph type="body" idx="1"/>
          </p:nvPr>
        </p:nvSpPr>
        <p:spPr>
          <a:xfrm>
            <a:off x="571500" y="3189234"/>
            <a:ext cx="16010366" cy="8397982"/>
          </a:xfrm>
          <a:prstGeom prst="rect">
            <a:avLst/>
          </a:prstGeom>
        </p:spPr>
        <p:txBody>
          <a:bodyPr/>
          <a:lstStyle/>
          <a:p>
            <a:pPr defTabSz="457200">
              <a:lnSpc>
                <a:spcPct val="100000"/>
              </a:lnSpc>
              <a:spcBef>
                <a:spcPts val="0"/>
              </a:spcBef>
              <a:defRPr spc="0" sz="5500"/>
            </a:pPr>
            <a:r>
              <a:t>Fejlesszük tovább az irányítást !!</a:t>
            </a:r>
          </a:p>
          <a:p>
            <a:pPr defTabSz="457200">
              <a:lnSpc>
                <a:spcPct val="100000"/>
              </a:lnSpc>
              <a:spcBef>
                <a:spcPts val="0"/>
              </a:spcBef>
              <a:defRPr spc="0" sz="5500"/>
            </a:pPr>
          </a:p>
          <a:p>
            <a:pPr defTabSz="457200">
              <a:lnSpc>
                <a:spcPct val="100000"/>
              </a:lnSpc>
              <a:spcBef>
                <a:spcPts val="0"/>
              </a:spcBef>
              <a:defRPr spc="0" sz="5500"/>
            </a:pPr>
            <a:r>
              <a:t>Ha lassabban változtatnánk az előrehaladás irányát, mi történne ?</a:t>
            </a:r>
          </a:p>
          <a:p>
            <a:pPr defTabSz="457200">
              <a:lnSpc>
                <a:spcPct val="100000"/>
              </a:lnSpc>
              <a:spcBef>
                <a:spcPts val="0"/>
              </a:spcBef>
              <a:defRPr spc="0" sz="5500"/>
            </a:pPr>
          </a:p>
          <a:p>
            <a:pPr defTabSz="457200">
              <a:lnSpc>
                <a:spcPct val="100000"/>
              </a:lnSpc>
              <a:spcBef>
                <a:spcPts val="0"/>
              </a:spcBef>
              <a:defRPr spc="0" sz="5500"/>
            </a:pPr>
            <a:r>
              <a:t>Derivatív: egy mennyiség változása egy időintervallumban</a:t>
            </a:r>
          </a:p>
          <a:p>
            <a:pPr lvl="1" defTabSz="457200">
              <a:lnSpc>
                <a:spcPct val="100000"/>
              </a:lnSpc>
              <a:spcBef>
                <a:spcPts val="0"/>
              </a:spcBef>
              <a:defRPr spc="0" sz="5500"/>
            </a:pPr>
            <a:r>
              <a:t>Használjuk !</a:t>
            </a:r>
          </a:p>
        </p:txBody>
      </p:sp>
      <p:pic>
        <p:nvPicPr>
          <p:cNvPr id="497" name="Képernyőfotó 2024-02-11 - 21.56.07.png" descr="Képernyőfotó 2024-02-11 - 21.56.07.png"/>
          <p:cNvPicPr>
            <a:picLocks noChangeAspect="1"/>
          </p:cNvPicPr>
          <p:nvPr/>
        </p:nvPicPr>
        <p:blipFill>
          <a:blip r:embed="rId2">
            <a:extLst/>
          </a:blip>
          <a:stretch>
            <a:fillRect/>
          </a:stretch>
        </p:blipFill>
        <p:spPr>
          <a:xfrm>
            <a:off x="17426154" y="2230266"/>
            <a:ext cx="4691253" cy="99165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Vonalkövetés – PD algoritmus"/>
          <p:cNvSpPr txBox="1"/>
          <p:nvPr>
            <p:ph type="title"/>
          </p:nvPr>
        </p:nvSpPr>
        <p:spPr>
          <a:prstGeom prst="rect">
            <a:avLst/>
          </a:prstGeom>
        </p:spPr>
        <p:txBody>
          <a:bodyPr/>
          <a:lstStyle>
            <a:lvl1pPr defTabSz="751205">
              <a:defRPr spc="-218" sz="10920"/>
            </a:lvl1pPr>
          </a:lstStyle>
          <a:p>
            <a:pPr/>
            <a:r>
              <a:t>Vonalkövetés – PD algoritmus</a:t>
            </a:r>
          </a:p>
        </p:txBody>
      </p:sp>
      <p:pic>
        <p:nvPicPr>
          <p:cNvPr id="500" name="FollowingLine.png" descr="FollowingLine.png"/>
          <p:cNvPicPr>
            <a:picLocks noChangeAspect="1"/>
          </p:cNvPicPr>
          <p:nvPr/>
        </p:nvPicPr>
        <p:blipFill>
          <a:blip r:embed="rId2">
            <a:extLst/>
          </a:blip>
          <a:srcRect l="0" t="7382" r="0" b="7382"/>
          <a:stretch>
            <a:fillRect/>
          </a:stretch>
        </p:blipFill>
        <p:spPr>
          <a:xfrm>
            <a:off x="586714" y="7469911"/>
            <a:ext cx="8251985" cy="4402580"/>
          </a:xfrm>
          <a:prstGeom prst="rect">
            <a:avLst/>
          </a:prstGeom>
          <a:ln w="12700">
            <a:miter lim="400000"/>
          </a:ln>
        </p:spPr>
      </p:pic>
      <p:pic>
        <p:nvPicPr>
          <p:cNvPr id="501" name="PD_follower_HU.png" descr="PD_follower_HU.png"/>
          <p:cNvPicPr>
            <a:picLocks noChangeAspect="1"/>
          </p:cNvPicPr>
          <p:nvPr/>
        </p:nvPicPr>
        <p:blipFill>
          <a:blip r:embed="rId3">
            <a:extLst/>
          </a:blip>
          <a:srcRect l="0" t="0" r="0" b="0"/>
          <a:stretch>
            <a:fillRect/>
          </a:stretch>
        </p:blipFill>
        <p:spPr>
          <a:xfrm>
            <a:off x="5784446" y="1681417"/>
            <a:ext cx="18494778" cy="111271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Vonalkövetés – PD algoritmus"/>
          <p:cNvSpPr txBox="1"/>
          <p:nvPr>
            <p:ph type="title"/>
          </p:nvPr>
        </p:nvSpPr>
        <p:spPr>
          <a:prstGeom prst="rect">
            <a:avLst/>
          </a:prstGeom>
        </p:spPr>
        <p:txBody>
          <a:bodyPr/>
          <a:lstStyle>
            <a:lvl1pPr defTabSz="751205">
              <a:defRPr spc="-218" sz="10920"/>
            </a:lvl1pPr>
          </a:lstStyle>
          <a:p>
            <a:pPr/>
            <a:r>
              <a:t>Vonalkövetés – PD algoritmus</a:t>
            </a:r>
          </a:p>
        </p:txBody>
      </p:sp>
      <p:sp>
        <p:nvSpPr>
          <p:cNvPr id="504" name="Pythonban a kód a következő lenne (a kezdeti rész után):…"/>
          <p:cNvSpPr txBox="1"/>
          <p:nvPr>
            <p:ph type="body" idx="1"/>
          </p:nvPr>
        </p:nvSpPr>
        <p:spPr>
          <a:xfrm>
            <a:off x="571500" y="3189234"/>
            <a:ext cx="23241000" cy="8397982"/>
          </a:xfrm>
          <a:prstGeom prst="rect">
            <a:avLst/>
          </a:prstGeom>
        </p:spPr>
        <p:txBody>
          <a:bodyPr/>
          <a:lstStyle/>
          <a:p>
            <a:pPr marL="370331" indent="-370331" defTabSz="370331">
              <a:lnSpc>
                <a:spcPct val="100000"/>
              </a:lnSpc>
              <a:spcBef>
                <a:spcPts val="0"/>
              </a:spcBef>
              <a:defRPr spc="0" sz="4455"/>
            </a:pPr>
            <a:r>
              <a:t>Pythonban a kód a következő lenne (a kezdeti rész után):</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t># Initialize Color Sensor</a:t>
            </a:r>
            <a:endParaRPr>
              <a:solidFill>
                <a:srgbClr val="CCCCCC"/>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colorS </a:t>
            </a:r>
            <a:r>
              <a:rPr>
                <a:solidFill>
                  <a:srgbClr val="D4D4D4"/>
                </a:solidFill>
              </a:rPr>
              <a:t>=</a:t>
            </a:r>
            <a:r>
              <a:t> ColorSensor(Port.S3)</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robot.drive(</a:t>
            </a:r>
            <a:r>
              <a:rPr>
                <a:solidFill>
                  <a:srgbClr val="B5CEA8"/>
                </a:solidFill>
              </a:rPr>
              <a:t>250</a:t>
            </a:r>
            <a:r>
              <a:t>,</a:t>
            </a:r>
            <a:r>
              <a:rPr>
                <a:solidFill>
                  <a:srgbClr val="B5CEA8"/>
                </a:solidFill>
              </a:rPr>
              <a:t>0</a:t>
            </a:r>
            <a:r>
              <a:t>) </a:t>
            </a:r>
            <a:r>
              <a:rPr>
                <a:solidFill>
                  <a:srgbClr val="6A9955"/>
                </a:solidFill>
              </a:rPr>
              <a:t># 250 mm/s speed, 0 turning (straight)</a:t>
            </a:r>
            <a:endParaRPr>
              <a:solidFill>
                <a:srgbClr val="6A9955"/>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kP = 1 </a:t>
            </a:r>
            <a:r>
              <a:rPr>
                <a:solidFill>
                  <a:srgbClr val="6A9955"/>
                </a:solidFill>
              </a:rPr>
              <a:t># Proportional Constant</a:t>
            </a:r>
            <a:endParaRPr>
              <a:solidFill>
                <a:srgbClr val="6A9955"/>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kD = .1 </a:t>
            </a:r>
            <a:r>
              <a:rPr>
                <a:solidFill>
                  <a:srgbClr val="6A9955"/>
                </a:solidFill>
              </a:rPr>
              <a:t># Derivative Constant</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lastCol = 50 </a:t>
            </a:r>
            <a:r>
              <a:rPr>
                <a:solidFill>
                  <a:srgbClr val="6A9955"/>
                </a:solidFill>
              </a:rPr>
              <a:t># middle</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t># while I have not yet covered my distance</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rPr>
                <a:solidFill>
                  <a:srgbClr val="C586C0"/>
                </a:solidFill>
              </a:rPr>
              <a:t>while</a:t>
            </a:r>
            <a:r>
              <a:rPr>
                <a:solidFill>
                  <a:srgbClr val="CCCCCC"/>
                </a:solidFill>
              </a:rPr>
              <a:t>(robot.distance() &lt; 200): </a:t>
            </a:r>
            <a:r>
              <a:t># 200 mm = 20 cm</a:t>
            </a:r>
            <a:endParaRPr>
              <a:solidFill>
                <a:srgbClr val="CCCCCC"/>
              </a:solidFill>
            </a:endParaR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    col = colorS.reflection() </a:t>
            </a:r>
            <a:r>
              <a:rPr>
                <a:solidFill>
                  <a:srgbClr val="6A9955"/>
                </a:solidFill>
              </a:rPr>
              <a:t># measure</a:t>
            </a:r>
            <a:endParaRPr>
              <a:solidFill>
                <a:srgbClr val="6A9955"/>
              </a:solidFill>
            </a:endParaRPr>
          </a:p>
          <a:p>
            <a:pPr lvl="2"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rPr>
                <a:solidFill>
                  <a:srgbClr val="6A9955"/>
                </a:solidFill>
              </a:rPr>
              <a:t>    </a:t>
            </a:r>
            <a:r>
              <a:t>cDiff = col-lastCol </a:t>
            </a:r>
            <a:r>
              <a:rPr>
                <a:solidFill>
                  <a:srgbClr val="6A9955"/>
                </a:solidFill>
              </a:rPr>
              <a:t># get difference</a:t>
            </a:r>
          </a:p>
          <a:p>
            <a:pPr lvl="3"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    robot.drive(</a:t>
            </a:r>
            <a:r>
              <a:rPr>
                <a:solidFill>
                  <a:srgbClr val="B5CEA8"/>
                </a:solidFill>
              </a:rPr>
              <a:t>250</a:t>
            </a:r>
            <a:r>
              <a:t>,(col-50)*kP+cDiff*kD) </a:t>
            </a:r>
            <a:r>
              <a:rPr>
                <a:solidFill>
                  <a:srgbClr val="6A9955"/>
                </a:solidFill>
              </a:rPr>
              <a:t># turn by err*kP+cDiff*kD</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    time.sleep(</a:t>
            </a:r>
            <a:r>
              <a:rPr>
                <a:solidFill>
                  <a:srgbClr val="B5CEA8"/>
                </a:solidFill>
              </a:rPr>
              <a:t>0.01</a:t>
            </a:r>
            <a:r>
              <a:t>) </a:t>
            </a:r>
            <a:r>
              <a:rPr>
                <a:solidFill>
                  <a:srgbClr val="6A9955"/>
                </a:solidFill>
              </a:rPr>
              <a:t># wait a little</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robot.drive(</a:t>
            </a:r>
            <a:r>
              <a:rPr>
                <a:solidFill>
                  <a:srgbClr val="B5CEA8"/>
                </a:solidFill>
              </a:rPr>
              <a:t>0</a:t>
            </a:r>
            <a:r>
              <a:t>,</a:t>
            </a:r>
            <a:r>
              <a:rPr>
                <a:solidFill>
                  <a:srgbClr val="B5CEA8"/>
                </a:solidFill>
              </a:rPr>
              <a:t>0</a:t>
            </a:r>
            <a:r>
              <a:t>)</a:t>
            </a:r>
          </a:p>
          <a:p>
            <a:pPr marL="0" indent="0" defTabSz="370331">
              <a:lnSpc>
                <a:spcPct val="100000"/>
              </a:lnSpc>
              <a:spcBef>
                <a:spcPts val="0"/>
              </a:spcBef>
              <a:buClrTx/>
              <a:buSzTx/>
              <a:buNone/>
              <a:defRPr spc="0" sz="2835">
                <a:solidFill>
                  <a:srgbClr val="CCCCCC"/>
                </a:solidFill>
                <a:latin typeface="Menlo Regular"/>
                <a:ea typeface="Menlo Regular"/>
                <a:cs typeface="Menlo Regular"/>
                <a:sym typeface="Menlo Regular"/>
              </a:defRPr>
            </a:pPr>
            <a:r>
              <a:t>robot.stop()</a:t>
            </a:r>
          </a:p>
          <a:p>
            <a:pPr marL="0" indent="0" defTabSz="370331">
              <a:lnSpc>
                <a:spcPct val="100000"/>
              </a:lnSpc>
              <a:spcBef>
                <a:spcPts val="0"/>
              </a:spcBef>
              <a:buClrTx/>
              <a:buSzTx/>
              <a:buNone/>
              <a:defRPr spc="0" sz="2835">
                <a:solidFill>
                  <a:srgbClr val="6A9955"/>
                </a:solidFill>
                <a:latin typeface="Menlo Regular"/>
                <a:ea typeface="Menlo Regular"/>
                <a:cs typeface="Menlo Regular"/>
                <a:sym typeface="Menlo Regular"/>
              </a:defRPr>
            </a:pPr>
            <a:r>
              <a:t># end of program.</a:t>
            </a:r>
          </a:p>
        </p:txBody>
      </p:sp>
      <p:pic>
        <p:nvPicPr>
          <p:cNvPr id="505" name="FollowingLine.png" descr="FollowingLine.png"/>
          <p:cNvPicPr>
            <a:picLocks noChangeAspect="1"/>
          </p:cNvPicPr>
          <p:nvPr/>
        </p:nvPicPr>
        <p:blipFill>
          <a:blip r:embed="rId2">
            <a:extLst/>
          </a:blip>
          <a:srcRect l="0" t="7382" r="0" b="7382"/>
          <a:stretch>
            <a:fillRect/>
          </a:stretch>
        </p:blipFill>
        <p:spPr>
          <a:xfrm>
            <a:off x="15126470" y="3918956"/>
            <a:ext cx="8692053" cy="46373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A program tesztelése"/>
          <p:cNvSpPr txBox="1"/>
          <p:nvPr>
            <p:ph type="title"/>
          </p:nvPr>
        </p:nvSpPr>
        <p:spPr>
          <a:prstGeom prst="rect">
            <a:avLst/>
          </a:prstGeom>
        </p:spPr>
        <p:txBody>
          <a:bodyPr/>
          <a:lstStyle>
            <a:lvl1pPr defTabSz="751205">
              <a:defRPr spc="-218" sz="10920"/>
            </a:lvl1pPr>
          </a:lstStyle>
          <a:p>
            <a:pPr/>
            <a:r>
              <a:t>A program tesztelése</a:t>
            </a:r>
          </a:p>
        </p:txBody>
      </p:sp>
      <p:sp>
        <p:nvSpPr>
          <p:cNvPr id="508" name="Tesztelje a programját !"/>
          <p:cNvSpPr txBox="1"/>
          <p:nvPr>
            <p:ph type="body" idx="1"/>
          </p:nvPr>
        </p:nvSpPr>
        <p:spPr>
          <a:xfrm>
            <a:off x="571500" y="3189234"/>
            <a:ext cx="23241000" cy="8397982"/>
          </a:xfrm>
          <a:prstGeom prst="rect">
            <a:avLst/>
          </a:prstGeom>
        </p:spPr>
        <p:txBody>
          <a:bodyPr/>
          <a:lstStyle>
            <a:lvl1pPr defTabSz="457200">
              <a:lnSpc>
                <a:spcPct val="100000"/>
              </a:lnSpc>
              <a:spcBef>
                <a:spcPts val="0"/>
              </a:spcBef>
              <a:defRPr spc="0" sz="5500"/>
            </a:lvl1pPr>
          </a:lstStyle>
          <a:p>
            <a:pPr/>
            <a:r>
              <a:t>Tesztelje a programját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Animáció - kD = ‘D Gain’"/>
          <p:cNvSpPr txBox="1"/>
          <p:nvPr>
            <p:ph type="title"/>
          </p:nvPr>
        </p:nvSpPr>
        <p:spPr>
          <a:prstGeom prst="rect">
            <a:avLst/>
          </a:prstGeom>
        </p:spPr>
        <p:txBody>
          <a:bodyPr/>
          <a:lstStyle>
            <a:lvl1pPr defTabSz="751205">
              <a:defRPr spc="-218" sz="10920"/>
            </a:lvl1pPr>
          </a:lstStyle>
          <a:p>
            <a:pPr/>
            <a:r>
              <a:t>Animáció - kD = ‘D Gain’</a:t>
            </a:r>
          </a:p>
        </p:txBody>
      </p:sp>
      <p:pic>
        <p:nvPicPr>
          <p:cNvPr id="511" name="Controlling Self Driving Cars.mp4" descr="Controlling Self Driving Car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64000" y="2616558"/>
            <a:ext cx="16256000" cy="914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000" fill="hold"/>
                                        <p:tgtEl>
                                          <p:spTgt spid="51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11"/>
                </p:tgtEl>
              </p:cMediaNode>
            </p:video>
            <p:seq concurrent="1" prevAc="none" nextAc="seek">
              <p:cTn id="8" evtFilter="cancelBubble" nodeType="interactiveSeq" restart="whenNotActive" fill="hold">
                <p:stCondLst>
                  <p:cond delay="0" evt="onClick">
                    <p:tgtEl>
                      <p:spTgt spid="51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11"/>
                                        </p:tgtEl>
                                      </p:cBhvr>
                                    </p:cmd>
                                  </p:childTnLst>
                                </p:cTn>
                              </p:par>
                            </p:childTnLst>
                          </p:cTn>
                        </p:par>
                      </p:childTnLst>
                    </p:cTn>
                  </p:par>
                </p:childTnLst>
              </p:cTn>
              <p:nextCondLst>
                <p:cond delay="0" evt="onClick">
                  <p:tgtEl>
                    <p:spTgt spid="51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Problémák"/>
          <p:cNvSpPr txBox="1"/>
          <p:nvPr>
            <p:ph type="title"/>
          </p:nvPr>
        </p:nvSpPr>
        <p:spPr>
          <a:prstGeom prst="rect">
            <a:avLst/>
          </a:prstGeom>
        </p:spPr>
        <p:txBody>
          <a:bodyPr/>
          <a:lstStyle>
            <a:lvl1pPr defTabSz="751205">
              <a:defRPr spc="-218" sz="10920"/>
            </a:lvl1pPr>
          </a:lstStyle>
          <a:p>
            <a:pPr/>
            <a:r>
              <a:t>Problémák</a:t>
            </a:r>
          </a:p>
        </p:txBody>
      </p:sp>
      <p:sp>
        <p:nvSpPr>
          <p:cNvPr id="514" name="Nem változtatott semmi :(…"/>
          <p:cNvSpPr txBox="1"/>
          <p:nvPr>
            <p:ph type="body" idx="1"/>
          </p:nvPr>
        </p:nvSpPr>
        <p:spPr>
          <a:xfrm>
            <a:off x="571500" y="3189234"/>
            <a:ext cx="23241000" cy="8397982"/>
          </a:xfrm>
          <a:prstGeom prst="rect">
            <a:avLst/>
          </a:prstGeom>
        </p:spPr>
        <p:txBody>
          <a:bodyPr/>
          <a:lstStyle/>
          <a:p>
            <a:pPr defTabSz="457200">
              <a:lnSpc>
                <a:spcPct val="100000"/>
              </a:lnSpc>
              <a:spcBef>
                <a:spcPts val="0"/>
              </a:spcBef>
              <a:defRPr spc="0" sz="5500"/>
            </a:pPr>
            <a:r>
              <a:t>Nem változtatott semmi :(</a:t>
            </a:r>
          </a:p>
          <a:p>
            <a:pPr lvl="1" defTabSz="457200">
              <a:lnSpc>
                <a:spcPct val="100000"/>
              </a:lnSpc>
              <a:spcBef>
                <a:spcPts val="0"/>
              </a:spcBef>
              <a:defRPr i="1" spc="0" sz="5500"/>
            </a:pPr>
            <a:r>
              <a:t>A megoldás</a:t>
            </a:r>
            <a:r>
              <a:rPr i="0"/>
              <a:t>: növelje a </a:t>
            </a:r>
            <a:r>
              <a:rPr b="1" i="0"/>
              <a:t>kD</a:t>
            </a:r>
            <a:r>
              <a:rPr i="0"/>
              <a:t>-t!</a:t>
            </a:r>
            <a:endParaRPr i="0"/>
          </a:p>
          <a:p>
            <a:pPr lvl="1" defTabSz="457200">
              <a:lnSpc>
                <a:spcPct val="100000"/>
              </a:lnSpc>
              <a:spcBef>
                <a:spcPts val="0"/>
              </a:spcBef>
              <a:defRPr i="1" spc="0" sz="5500"/>
            </a:pPr>
            <a:endParaRPr i="0"/>
          </a:p>
          <a:p>
            <a:pPr defTabSz="457200">
              <a:lnSpc>
                <a:spcPct val="100000"/>
              </a:lnSpc>
              <a:spcBef>
                <a:spcPts val="0"/>
              </a:spcBef>
              <a:defRPr i="1" spc="0" sz="5500"/>
            </a:pPr>
            <a:r>
              <a:rPr i="0"/>
              <a:t>A robot nem képes elég gyorsan pályát váltani :(</a:t>
            </a:r>
            <a:endParaRPr i="0"/>
          </a:p>
          <a:p>
            <a:pPr lvl="1" defTabSz="457200">
              <a:lnSpc>
                <a:spcPct val="100000"/>
              </a:lnSpc>
              <a:spcBef>
                <a:spcPts val="0"/>
              </a:spcBef>
              <a:defRPr i="1" spc="0" sz="5500"/>
            </a:pPr>
            <a:r>
              <a:t>A megoldás: </a:t>
            </a:r>
            <a:r>
              <a:rPr i="0"/>
              <a:t>csökkentse a </a:t>
            </a:r>
            <a:r>
              <a:rPr b="1" i="0"/>
              <a:t>kD</a:t>
            </a:r>
            <a:r>
              <a:rPr i="0"/>
              <a:t>-t!</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Itt az ideje a kérdéseknek.…"/>
          <p:cNvSpPr txBox="1"/>
          <p:nvPr>
            <p:ph type="body" idx="1"/>
          </p:nvPr>
        </p:nvSpPr>
        <p:spPr>
          <a:prstGeom prst="rect">
            <a:avLst/>
          </a:prstGeom>
        </p:spPr>
        <p:txBody>
          <a:bodyPr/>
          <a:lstStyle/>
          <a:p>
            <a:pPr defTabSz="457200">
              <a:lnSpc>
                <a:spcPct val="100000"/>
              </a:lnSpc>
              <a:spcBef>
                <a:spcPts val="0"/>
              </a:spcBef>
              <a:defRPr spc="0"/>
            </a:pPr>
            <a:r>
              <a:t>Itt az ideje a kérdéseknek.</a:t>
            </a:r>
          </a:p>
          <a:p>
            <a:pPr defTabSz="457200">
              <a:lnSpc>
                <a:spcPct val="100000"/>
              </a:lnSpc>
              <a:spcBef>
                <a:spcPts val="0"/>
              </a:spcBef>
              <a:defRPr spc="0"/>
            </a:pPr>
          </a:p>
          <a:p>
            <a:pPr defTabSz="457200">
              <a:lnSpc>
                <a:spcPct val="100000"/>
              </a:lnSpc>
              <a:spcBef>
                <a:spcPts val="0"/>
              </a:spcBef>
              <a:defRPr spc="0"/>
            </a:pPr>
          </a:p>
          <a:p>
            <a:pPr defTabSz="457200">
              <a:lnSpc>
                <a:spcPct val="100000"/>
              </a:lnSpc>
              <a:spcBef>
                <a:spcPts val="0"/>
              </a:spcBef>
              <a:defRPr spc="0"/>
            </a:pPr>
            <a:r>
              <a:t>Találkozunk legközelebb !</a:t>
            </a:r>
          </a:p>
        </p:txBody>
      </p:sp>
      <p:sp>
        <p:nvSpPr>
          <p:cNvPr id="517" name="Vége !"/>
          <p:cNvSpPr txBox="1"/>
          <p:nvPr>
            <p:ph type="title"/>
          </p:nvPr>
        </p:nvSpPr>
        <p:spPr>
          <a:prstGeom prst="rect">
            <a:avLst/>
          </a:prstGeom>
        </p:spPr>
        <p:txBody>
          <a:bodyPr/>
          <a:lstStyle>
            <a:lvl1pPr defTabSz="751205">
              <a:defRPr spc="-218" sz="10920"/>
            </a:lvl1pPr>
          </a:lstStyle>
          <a:p>
            <a:pPr/>
            <a:r>
              <a:t>Vége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A Fény"/>
          <p:cNvSpPr txBox="1"/>
          <p:nvPr>
            <p:ph type="title"/>
          </p:nvPr>
        </p:nvSpPr>
        <p:spPr>
          <a:prstGeom prst="rect">
            <a:avLst/>
          </a:prstGeom>
        </p:spPr>
        <p:txBody>
          <a:bodyPr/>
          <a:lstStyle>
            <a:lvl1pPr defTabSz="751205">
              <a:defRPr spc="-218" sz="10920"/>
            </a:lvl1pPr>
          </a:lstStyle>
          <a:p>
            <a:pPr/>
            <a:r>
              <a:t>A Fény</a:t>
            </a:r>
          </a:p>
        </p:txBody>
      </p:sp>
      <p:sp>
        <p:nvSpPr>
          <p:cNvPr id="218" name="A fény elektromágneses hullámokból áll, mindegyiknek saját hullámhossza van."/>
          <p:cNvSpPr txBox="1"/>
          <p:nvPr>
            <p:ph type="body" idx="1"/>
          </p:nvPr>
        </p:nvSpPr>
        <p:spPr>
          <a:xfrm>
            <a:off x="571500" y="3189234"/>
            <a:ext cx="23241000" cy="8397982"/>
          </a:xfrm>
          <a:prstGeom prst="rect">
            <a:avLst/>
          </a:prstGeom>
        </p:spPr>
        <p:txBody>
          <a:bodyPr/>
          <a:lstStyle/>
          <a:p>
            <a:pPr lvl="1" defTabSz="457200">
              <a:lnSpc>
                <a:spcPct val="100000"/>
              </a:lnSpc>
              <a:spcBef>
                <a:spcPts val="0"/>
              </a:spcBef>
              <a:defRPr spc="0" sz="5500"/>
            </a:pPr>
            <a:r>
              <a:t>A fény elektromágneses hullámokból áll, mindegyiknek saját hullámhossza van.</a:t>
            </a:r>
          </a:p>
        </p:txBody>
      </p:sp>
      <p:pic>
        <p:nvPicPr>
          <p:cNvPr id="219" name="EMspectrum_HU.png" descr="EMspectrum_HU.png"/>
          <p:cNvPicPr>
            <a:picLocks noChangeAspect="1"/>
          </p:cNvPicPr>
          <p:nvPr/>
        </p:nvPicPr>
        <p:blipFill>
          <a:blip r:embed="rId2">
            <a:extLst/>
          </a:blip>
          <a:srcRect l="0" t="0" r="0" b="0"/>
          <a:stretch>
            <a:fillRect/>
          </a:stretch>
        </p:blipFill>
        <p:spPr>
          <a:xfrm>
            <a:off x="4699723" y="4994680"/>
            <a:ext cx="14984554" cy="696547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A Fény"/>
          <p:cNvSpPr txBox="1"/>
          <p:nvPr>
            <p:ph type="title"/>
          </p:nvPr>
        </p:nvSpPr>
        <p:spPr>
          <a:prstGeom prst="rect">
            <a:avLst/>
          </a:prstGeom>
        </p:spPr>
        <p:txBody>
          <a:bodyPr/>
          <a:lstStyle>
            <a:lvl1pPr defTabSz="751205">
              <a:defRPr spc="-218" sz="10920"/>
            </a:lvl1pPr>
          </a:lstStyle>
          <a:p>
            <a:pPr/>
            <a:r>
              <a:t>A Fény</a:t>
            </a:r>
          </a:p>
        </p:txBody>
      </p:sp>
      <p:sp>
        <p:nvSpPr>
          <p:cNvPr id="222" name="A fény (piros, zöld és kék) alapszínekre bontható.…"/>
          <p:cNvSpPr txBox="1"/>
          <p:nvPr>
            <p:ph type="body" sz="half" idx="1"/>
          </p:nvPr>
        </p:nvSpPr>
        <p:spPr>
          <a:xfrm>
            <a:off x="571500" y="3189234"/>
            <a:ext cx="12592750" cy="8397982"/>
          </a:xfrm>
          <a:prstGeom prst="rect">
            <a:avLst/>
          </a:prstGeom>
        </p:spPr>
        <p:txBody>
          <a:bodyPr/>
          <a:lstStyle/>
          <a:p>
            <a:pPr lvl="1" marL="832104" indent="-416052" defTabSz="416052">
              <a:lnSpc>
                <a:spcPct val="100000"/>
              </a:lnSpc>
              <a:spcBef>
                <a:spcPts val="0"/>
              </a:spcBef>
              <a:defRPr spc="0" sz="5005"/>
            </a:pPr>
            <a:r>
              <a:t>A fény (piros, zöld és kék) alapszínekre bontható.</a:t>
            </a:r>
          </a:p>
          <a:p>
            <a:pPr lvl="1" marL="832104" indent="-416052" defTabSz="416052">
              <a:lnSpc>
                <a:spcPct val="100000"/>
              </a:lnSpc>
              <a:spcBef>
                <a:spcPts val="0"/>
              </a:spcBef>
              <a:defRPr spc="0" sz="5005"/>
            </a:pPr>
          </a:p>
          <a:p>
            <a:pPr lvl="1" marL="832104" indent="-416052" defTabSz="416052">
              <a:lnSpc>
                <a:spcPct val="100000"/>
              </a:lnSpc>
              <a:spcBef>
                <a:spcPts val="0"/>
              </a:spcBef>
              <a:defRPr spc="0" sz="5005"/>
            </a:pPr>
            <a:r>
              <a:t>Amit látunk, az a tárgyak által visszavert (vagy az általuk kibocsátott) fény.</a:t>
            </a:r>
          </a:p>
          <a:p>
            <a:pPr lvl="1" marL="832104" indent="-416052" defTabSz="416052">
              <a:lnSpc>
                <a:spcPct val="100000"/>
              </a:lnSpc>
              <a:spcBef>
                <a:spcPts val="0"/>
              </a:spcBef>
              <a:defRPr spc="0" sz="5005"/>
            </a:pPr>
            <a:r>
              <a:t>A ceruza akkor piros, ha csak a vörös fényt veri vissza.</a:t>
            </a:r>
          </a:p>
          <a:p>
            <a:pPr lvl="1" marL="832104" indent="-416052" defTabSz="416052">
              <a:lnSpc>
                <a:spcPct val="100000"/>
              </a:lnSpc>
              <a:spcBef>
                <a:spcPts val="0"/>
              </a:spcBef>
              <a:defRPr spc="0" sz="5005"/>
            </a:pPr>
            <a:r>
              <a:t>A levelek zöldek, mert a zöld az egyetlen szín, amelyet visszavernek.</a:t>
            </a:r>
          </a:p>
        </p:txBody>
      </p:sp>
      <p:pic>
        <p:nvPicPr>
          <p:cNvPr id="223" name="EMspectrum_HU.png" descr="EMspectrum_HU.png"/>
          <p:cNvPicPr>
            <a:picLocks noChangeAspect="1"/>
          </p:cNvPicPr>
          <p:nvPr/>
        </p:nvPicPr>
        <p:blipFill>
          <a:blip r:embed="rId2">
            <a:extLst/>
          </a:blip>
          <a:stretch>
            <a:fillRect/>
          </a:stretch>
        </p:blipFill>
        <p:spPr>
          <a:xfrm>
            <a:off x="13717026" y="961970"/>
            <a:ext cx="10052695" cy="4672933"/>
          </a:xfrm>
          <a:prstGeom prst="rect">
            <a:avLst/>
          </a:prstGeom>
          <a:ln w="12700">
            <a:miter lim="400000"/>
          </a:ln>
        </p:spPr>
      </p:pic>
      <p:pic>
        <p:nvPicPr>
          <p:cNvPr id="224" name="ColorsHU.png" descr="ColorsHU.png"/>
          <p:cNvPicPr>
            <a:picLocks noChangeAspect="1"/>
          </p:cNvPicPr>
          <p:nvPr/>
        </p:nvPicPr>
        <p:blipFill>
          <a:blip r:embed="rId3">
            <a:extLst/>
          </a:blip>
          <a:stretch>
            <a:fillRect/>
          </a:stretch>
        </p:blipFill>
        <p:spPr>
          <a:xfrm>
            <a:off x="15746807" y="5846815"/>
            <a:ext cx="6493139" cy="6164817"/>
          </a:xfrm>
          <a:prstGeom prst="rect">
            <a:avLst/>
          </a:prstGeom>
          <a:ln w="12700">
            <a:miter lim="400000"/>
          </a:ln>
        </p:spPr>
      </p:pic>
      <p:pic>
        <p:nvPicPr>
          <p:cNvPr id="225" name="EMspectrum_HU.png" descr="EMspectrum_HU.png"/>
          <p:cNvPicPr>
            <a:picLocks noChangeAspect="1"/>
          </p:cNvPicPr>
          <p:nvPr/>
        </p:nvPicPr>
        <p:blipFill>
          <a:blip r:embed="rId4">
            <a:extLst/>
          </a:blip>
          <a:srcRect l="0" t="0" r="0" b="0"/>
          <a:stretch>
            <a:fillRect/>
          </a:stretch>
        </p:blipFill>
        <p:spPr>
          <a:xfrm>
            <a:off x="13717224" y="961970"/>
            <a:ext cx="10052582" cy="46728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Hogyan működik a színérzékelő"/>
          <p:cNvSpPr txBox="1"/>
          <p:nvPr>
            <p:ph type="title"/>
          </p:nvPr>
        </p:nvSpPr>
        <p:spPr>
          <a:prstGeom prst="rect">
            <a:avLst/>
          </a:prstGeom>
        </p:spPr>
        <p:txBody>
          <a:bodyPr/>
          <a:lstStyle>
            <a:lvl1pPr defTabSz="751205">
              <a:defRPr spc="-218" sz="10920"/>
            </a:lvl1pPr>
          </a:lstStyle>
          <a:p>
            <a:pPr/>
            <a:r>
              <a:t>Hogyan működik a színérzékelő</a:t>
            </a:r>
          </a:p>
        </p:txBody>
      </p:sp>
      <p:sp>
        <p:nvSpPr>
          <p:cNvPr id="228" name="A színek méréséhez az érzékelő méri a visszavert vörös, zöld és kék sugarak mennyiségét.…"/>
          <p:cNvSpPr txBox="1"/>
          <p:nvPr>
            <p:ph type="body" sz="quarter" idx="1"/>
          </p:nvPr>
        </p:nvSpPr>
        <p:spPr>
          <a:xfrm>
            <a:off x="571500" y="3189234"/>
            <a:ext cx="23547323" cy="2366726"/>
          </a:xfrm>
          <a:prstGeom prst="rect">
            <a:avLst/>
          </a:prstGeom>
        </p:spPr>
        <p:txBody>
          <a:bodyPr/>
          <a:lstStyle/>
          <a:p>
            <a:pPr lvl="1" marL="758951" indent="-379475" defTabSz="379475">
              <a:lnSpc>
                <a:spcPct val="100000"/>
              </a:lnSpc>
              <a:spcBef>
                <a:spcPts val="0"/>
              </a:spcBef>
              <a:defRPr spc="0" sz="4565"/>
            </a:pPr>
            <a:r>
              <a:t>A színek méréséhez az érzékelő méri a visszavert vörös, zöld és kék sugarak mennyiségét.</a:t>
            </a:r>
          </a:p>
          <a:p>
            <a:pPr lvl="1" marL="758951" indent="-379475" defTabSz="379475">
              <a:lnSpc>
                <a:spcPct val="100000"/>
              </a:lnSpc>
              <a:spcBef>
                <a:spcPts val="0"/>
              </a:spcBef>
              <a:defRPr spc="0" sz="4565"/>
            </a:pPr>
            <a:r>
              <a:t>Mindegyik szín a piros, zöld és kék szinek egyedi kombinációja.</a:t>
            </a:r>
          </a:p>
        </p:txBody>
      </p:sp>
      <p:pic>
        <p:nvPicPr>
          <p:cNvPr id="229" name="ColorsHU.png" descr="ColorsHU.png"/>
          <p:cNvPicPr>
            <a:picLocks noChangeAspect="1"/>
          </p:cNvPicPr>
          <p:nvPr/>
        </p:nvPicPr>
        <p:blipFill>
          <a:blip r:embed="rId2">
            <a:extLst/>
          </a:blip>
          <a:stretch>
            <a:fillRect/>
          </a:stretch>
        </p:blipFill>
        <p:spPr>
          <a:xfrm>
            <a:off x="19250393" y="6602898"/>
            <a:ext cx="4470038" cy="4244012"/>
          </a:xfrm>
          <a:prstGeom prst="rect">
            <a:avLst/>
          </a:prstGeom>
          <a:ln w="12700">
            <a:miter lim="400000"/>
          </a:ln>
        </p:spPr>
      </p:pic>
      <p:pic>
        <p:nvPicPr>
          <p:cNvPr id="230" name="ColorSensorReflectedHU.png" descr="ColorSensorReflectedHU.png"/>
          <p:cNvPicPr>
            <a:picLocks noChangeAspect="1"/>
          </p:cNvPicPr>
          <p:nvPr/>
        </p:nvPicPr>
        <p:blipFill>
          <a:blip r:embed="rId3">
            <a:extLst/>
          </a:blip>
          <a:stretch>
            <a:fillRect/>
          </a:stretch>
        </p:blipFill>
        <p:spPr>
          <a:xfrm>
            <a:off x="722450" y="5862726"/>
            <a:ext cx="18157399" cy="5724625"/>
          </a:xfrm>
          <a:prstGeom prst="rect">
            <a:avLst/>
          </a:prstGeom>
          <a:ln w="12700">
            <a:miter lim="400000"/>
          </a:ln>
        </p:spPr>
      </p:pic>
      <p:sp>
        <p:nvSpPr>
          <p:cNvPr id="231" name="Szin"/>
          <p:cNvSpPr txBox="1"/>
          <p:nvPr/>
        </p:nvSpPr>
        <p:spPr>
          <a:xfrm>
            <a:off x="571500" y="2044506"/>
            <a:ext cx="23241000" cy="1230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775969">
              <a:lnSpc>
                <a:spcPct val="60000"/>
              </a:lnSpc>
              <a:spcBef>
                <a:spcPts val="0"/>
              </a:spcBef>
              <a:defRPr b="1" i="1" spc="-131" sz="6580">
                <a:solidFill>
                  <a:srgbClr val="3B39E4"/>
                </a:solidFill>
                <a:latin typeface="CMU Serif Roman"/>
                <a:ea typeface="CMU Serif Roman"/>
                <a:cs typeface="CMU Serif Roman"/>
                <a:sym typeface="CMU Serif Roman"/>
              </a:defRPr>
            </a:lvl1pPr>
          </a:lstStyle>
          <a:p>
            <a:pPr/>
            <a:r>
              <a:t>Szin</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Az érzékelő azt is méri, hogy mennyire erős a visszavert fény.…"/>
          <p:cNvSpPr txBox="1"/>
          <p:nvPr>
            <p:ph type="body" sz="quarter" idx="1"/>
          </p:nvPr>
        </p:nvSpPr>
        <p:spPr>
          <a:xfrm>
            <a:off x="553944" y="3340531"/>
            <a:ext cx="23547324" cy="2366727"/>
          </a:xfrm>
          <a:prstGeom prst="rect">
            <a:avLst/>
          </a:prstGeom>
        </p:spPr>
        <p:txBody>
          <a:bodyPr/>
          <a:lstStyle/>
          <a:p>
            <a:pPr lvl="1" marL="749808" indent="-374904" defTabSz="374904">
              <a:lnSpc>
                <a:spcPct val="100000"/>
              </a:lnSpc>
              <a:spcBef>
                <a:spcPts val="0"/>
              </a:spcBef>
              <a:defRPr spc="0" sz="4510"/>
            </a:pPr>
            <a:r>
              <a:t>Az érzékelő azt is méri, hogy mennyire erős a visszavert fény.</a:t>
            </a:r>
          </a:p>
          <a:p>
            <a:pPr lvl="1" marL="749808" indent="-374904" defTabSz="374904">
              <a:lnSpc>
                <a:spcPct val="100000"/>
              </a:lnSpc>
              <a:spcBef>
                <a:spcPts val="0"/>
              </a:spcBef>
              <a:defRPr spc="0" sz="4510"/>
            </a:pPr>
            <a:r>
              <a:t>Ez a folyamat azt méri, hogy mennyire sötét (fekete/fehér koncentráció) az érzékelő előtti szín.</a:t>
            </a:r>
          </a:p>
        </p:txBody>
      </p:sp>
      <p:sp>
        <p:nvSpPr>
          <p:cNvPr id="234" name="A visszavert fény intenzitása"/>
          <p:cNvSpPr txBox="1"/>
          <p:nvPr/>
        </p:nvSpPr>
        <p:spPr>
          <a:xfrm>
            <a:off x="571500" y="2069906"/>
            <a:ext cx="23241000" cy="1423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825500">
              <a:lnSpc>
                <a:spcPct val="60000"/>
              </a:lnSpc>
              <a:spcBef>
                <a:spcPts val="0"/>
              </a:spcBef>
              <a:defRPr b="1" i="1" spc="-140" sz="7000">
                <a:solidFill>
                  <a:srgbClr val="3B39E4"/>
                </a:solidFill>
                <a:latin typeface="CMU Serif Roman"/>
                <a:ea typeface="CMU Serif Roman"/>
                <a:cs typeface="CMU Serif Roman"/>
                <a:sym typeface="CMU Serif Roman"/>
              </a:defRPr>
            </a:lvl1pPr>
          </a:lstStyle>
          <a:p>
            <a:pPr/>
            <a:r>
              <a:t>A visszavert fény intenzitása</a:t>
            </a:r>
          </a:p>
        </p:txBody>
      </p:sp>
      <p:pic>
        <p:nvPicPr>
          <p:cNvPr id="235" name="ColorSensorReflectedIntensityHU.svg" descr="ColorSensorReflectedIntensityHU.svg"/>
          <p:cNvPicPr>
            <a:picLocks noChangeAspect="1"/>
          </p:cNvPicPr>
          <p:nvPr/>
        </p:nvPicPr>
        <p:blipFill>
          <a:blip r:embed="rId2">
            <a:extLst/>
          </a:blip>
          <a:stretch>
            <a:fillRect/>
          </a:stretch>
        </p:blipFill>
        <p:spPr>
          <a:xfrm>
            <a:off x="666158" y="6089256"/>
            <a:ext cx="23051684" cy="4104481"/>
          </a:xfrm>
          <a:prstGeom prst="rect">
            <a:avLst/>
          </a:prstGeom>
          <a:ln w="12700">
            <a:miter lim="400000"/>
          </a:ln>
        </p:spPr>
      </p:pic>
      <p:sp>
        <p:nvSpPr>
          <p:cNvPr id="236" name="Hogyan működik a színérzékelő"/>
          <p:cNvSpPr txBox="1"/>
          <p:nvPr>
            <p:ph type="title"/>
          </p:nvPr>
        </p:nvSpPr>
        <p:spPr>
          <a:prstGeom prst="rect">
            <a:avLst/>
          </a:prstGeom>
        </p:spPr>
        <p:txBody>
          <a:bodyPr/>
          <a:lstStyle>
            <a:lvl1pPr defTabSz="751205">
              <a:defRPr spc="-218" sz="10920"/>
            </a:lvl1pPr>
          </a:lstStyle>
          <a:p>
            <a:pPr/>
            <a:r>
              <a:t>Hogyan működik a színérzékelő</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Példa: A daru feladat - M02"/>
          <p:cNvSpPr txBox="1"/>
          <p:nvPr>
            <p:ph type="title"/>
          </p:nvPr>
        </p:nvSpPr>
        <p:spPr>
          <a:prstGeom prst="rect">
            <a:avLst/>
          </a:prstGeom>
        </p:spPr>
        <p:txBody>
          <a:bodyPr/>
          <a:lstStyle>
            <a:lvl1pPr defTabSz="751205">
              <a:defRPr spc="-218" sz="10920"/>
            </a:lvl1pPr>
          </a:lstStyle>
          <a:p>
            <a:pPr/>
            <a:r>
              <a:t>Példa: A daru feladat - M02</a:t>
            </a:r>
          </a:p>
        </p:txBody>
      </p:sp>
      <p:sp>
        <p:nvSpPr>
          <p:cNvPr id="239" name="Cél: Menj a daruhoz, és engedd le a kék lógó blokkot a másik kék blokkra és mozdítsd a kék körbe."/>
          <p:cNvSpPr txBox="1"/>
          <p:nvPr>
            <p:ph type="body" sz="half" idx="1"/>
          </p:nvPr>
        </p:nvSpPr>
        <p:spPr>
          <a:xfrm>
            <a:off x="571500" y="3189234"/>
            <a:ext cx="11364855" cy="8397982"/>
          </a:xfrm>
          <a:prstGeom prst="rect">
            <a:avLst/>
          </a:prstGeom>
        </p:spPr>
        <p:txBody>
          <a:bodyPr/>
          <a:lstStyle>
            <a:lvl1pPr defTabSz="457200">
              <a:lnSpc>
                <a:spcPct val="100000"/>
              </a:lnSpc>
              <a:spcBef>
                <a:spcPts val="0"/>
              </a:spcBef>
              <a:defRPr spc="0" sz="5500"/>
            </a:lvl1pPr>
          </a:lstStyle>
          <a:p>
            <a:pPr/>
            <a:r>
              <a:t>Cél: Menj a daruhoz, és engedd le a kék lógó blokkot a másik kék blokkra és mozdítsd a kék körbe.</a:t>
            </a:r>
          </a:p>
        </p:txBody>
      </p:sp>
      <p:pic>
        <p:nvPicPr>
          <p:cNvPr id="240" name="M2_descrip_HU.png" descr="M2_descrip_HU.png"/>
          <p:cNvPicPr>
            <a:picLocks noChangeAspect="1"/>
          </p:cNvPicPr>
          <p:nvPr/>
        </p:nvPicPr>
        <p:blipFill>
          <a:blip r:embed="rId2">
            <a:extLst/>
          </a:blip>
          <a:srcRect l="5" t="0" r="5" b="0"/>
          <a:stretch>
            <a:fillRect/>
          </a:stretch>
        </p:blipFill>
        <p:spPr>
          <a:xfrm>
            <a:off x="12915840" y="2857434"/>
            <a:ext cx="11364968" cy="3133481"/>
          </a:xfrm>
          <a:prstGeom prst="rect">
            <a:avLst/>
          </a:prstGeom>
          <a:ln w="12700">
            <a:miter lim="400000"/>
          </a:ln>
        </p:spPr>
      </p:pic>
      <p:pic>
        <p:nvPicPr>
          <p:cNvPr id="241" name="Screen Shot 2020-06-27 at 11.10.23 PM.png" descr="Screen Shot 2020-06-27 at 11.10.23 PM.png"/>
          <p:cNvPicPr>
            <a:picLocks noChangeAspect="1"/>
          </p:cNvPicPr>
          <p:nvPr/>
        </p:nvPicPr>
        <p:blipFill>
          <a:blip r:embed="rId3">
            <a:extLst/>
          </a:blip>
          <a:stretch>
            <a:fillRect/>
          </a:stretch>
        </p:blipFill>
        <p:spPr>
          <a:xfrm>
            <a:off x="12911928" y="6247882"/>
            <a:ext cx="7366001" cy="4762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