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1. szövegtörzsszint…"/>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Diasorszám"/>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1. szövegtörzsszint…"/>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1. szövegtörzsszint…"/>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1. szövegtörzsszint…"/>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469900">
              <a:spcBef>
                <a:spcPts val="0"/>
              </a:spcBef>
              <a:buSzTx/>
              <a:buNone/>
              <a:defRPr spc="-170" sz="8500">
                <a:latin typeface="Helvetica Neue Medium"/>
                <a:ea typeface="Helvetica Neue Medium"/>
                <a:cs typeface="Helvetica Neue Medium"/>
                <a:sym typeface="Helvetica Neue Medium"/>
              </a:defRPr>
            </a:lvl2pPr>
            <a:lvl3pPr marL="638923" indent="-469900">
              <a:spcBef>
                <a:spcPts val="0"/>
              </a:spcBef>
              <a:buSzTx/>
              <a:buNone/>
              <a:defRPr spc="-170" sz="8500">
                <a:latin typeface="Helvetica Neue Medium"/>
                <a:ea typeface="Helvetica Neue Medium"/>
                <a:cs typeface="Helvetica Neue Medium"/>
                <a:sym typeface="Helvetica Neue Medium"/>
              </a:defRPr>
            </a:lvl3pPr>
            <a:lvl4pPr marL="638923" indent="-469900">
              <a:spcBef>
                <a:spcPts val="0"/>
              </a:spcBef>
              <a:buSzTx/>
              <a:buNone/>
              <a:defRPr spc="-170" sz="8500">
                <a:latin typeface="Helvetica Neue Medium"/>
                <a:ea typeface="Helvetica Neue Medium"/>
                <a:cs typeface="Helvetica Neue Medium"/>
                <a:sym typeface="Helvetica Neue Medium"/>
              </a:defRPr>
            </a:lvl4pPr>
            <a:lvl5pPr marL="638923" indent="-469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Kép"/>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solidFill>
          <a:srgbClr val="FFFFFF"/>
        </a:solidFill>
      </p:bgPr>
    </p:bg>
    <p:spTree>
      <p:nvGrpSpPr>
        <p:cNvPr id="1" name=""/>
        <p:cNvGrpSpPr/>
        <p:nvPr/>
      </p:nvGrpSpPr>
      <p:grpSpPr>
        <a:xfrm>
          <a:off x="0" y="0"/>
          <a:ext cx="0" cy="0"/>
          <a:chOff x="0" y="0"/>
          <a:chExt cx="0" cy="0"/>
        </a:xfrm>
      </p:grpSpPr>
      <p:sp>
        <p:nvSpPr>
          <p:cNvPr id="149" name="520524404_2582x1617.jpeg"/>
          <p:cNvSpPr/>
          <p:nvPr>
            <p:ph type="pic" idx="21"/>
          </p:nvPr>
        </p:nvSpPr>
        <p:spPr>
          <a:xfrm>
            <a:off x="9626600" y="-1"/>
            <a:ext cx="21901492" cy="13716001"/>
          </a:xfrm>
          <a:prstGeom prst="rect">
            <a:avLst/>
          </a:prstGeom>
        </p:spPr>
        <p:txBody>
          <a:bodyPr lIns="91439" tIns="45719" rIns="91439" bIns="45719">
            <a:noAutofit/>
          </a:bodyPr>
          <a:lstStyle/>
          <a:p>
            <a:pPr/>
          </a:p>
        </p:txBody>
      </p:sp>
      <p:sp>
        <p:nvSpPr>
          <p:cNvPr id="150" name="Vonal"/>
          <p:cNvSpPr/>
          <p:nvPr/>
        </p:nvSpPr>
        <p:spPr>
          <a:xfrm>
            <a:off x="635000" y="12192000"/>
            <a:ext cx="23114000" cy="0"/>
          </a:xfrm>
          <a:prstGeom prst="line">
            <a:avLst/>
          </a:prstGeom>
          <a:ln w="38100">
            <a:solidFill>
              <a:srgbClr val="BFF823"/>
            </a:solidFill>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51" name="Vonal"/>
          <p:cNvSpPr/>
          <p:nvPr/>
        </p:nvSpPr>
        <p:spPr>
          <a:xfrm>
            <a:off x="639142" y="692907"/>
            <a:ext cx="23114001" cy="1"/>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52" name="Author and Date"/>
          <p:cNvSpPr txBox="1"/>
          <p:nvPr>
            <p:ph type="body" sz="quarter" idx="22" hasCustomPrompt="1"/>
          </p:nvPr>
        </p:nvSpPr>
        <p:spPr>
          <a:xfrm>
            <a:off x="571500" y="12269258"/>
            <a:ext cx="11049000" cy="555245"/>
          </a:xfrm>
          <a:prstGeom prst="rect">
            <a:avLst/>
          </a:prstGeom>
        </p:spPr>
        <p:txBody>
          <a:bodyPr/>
          <a:lstStyle>
            <a:lvl1pPr marL="0" indent="0" defTabSz="825500">
              <a:lnSpc>
                <a:spcPct val="100000"/>
              </a:lnSpc>
              <a:spcBef>
                <a:spcPts val="0"/>
              </a:spcBef>
              <a:buSzTx/>
              <a:buNone/>
              <a:defRPr b="1" cap="all" spc="168" sz="2800">
                <a:solidFill>
                  <a:srgbClr val="3B39E4"/>
                </a:solidFill>
                <a:latin typeface="Founders Grotesk Condensed"/>
                <a:ea typeface="Founders Grotesk Condensed"/>
                <a:cs typeface="Founders Grotesk Condensed"/>
                <a:sym typeface="Founders Grotesk Condensed"/>
              </a:defRPr>
            </a:lvl1pPr>
          </a:lstStyle>
          <a:p>
            <a:pPr/>
            <a:r>
              <a:t>Author and Date</a:t>
            </a:r>
          </a:p>
        </p:txBody>
      </p:sp>
      <p:sp>
        <p:nvSpPr>
          <p:cNvPr id="153" name="Slide Title"/>
          <p:cNvSpPr txBox="1"/>
          <p:nvPr>
            <p:ph type="title" hasCustomPrompt="1"/>
          </p:nvPr>
        </p:nvSpPr>
        <p:spPr>
          <a:xfrm>
            <a:off x="571500" y="4770137"/>
            <a:ext cx="11049000" cy="7036978"/>
          </a:xfrm>
          <a:prstGeom prst="rect">
            <a:avLst/>
          </a:prstGeom>
        </p:spPr>
        <p:txBody>
          <a:bodyPr/>
          <a:lstStyle>
            <a:lvl1pPr defTabSz="825500">
              <a:defRPr b="0" spc="-300" sz="15000">
                <a:solidFill>
                  <a:srgbClr val="3B39E4"/>
                </a:solidFill>
                <a:latin typeface="Founders Grotesk Semibold"/>
                <a:ea typeface="Founders Grotesk Semibold"/>
                <a:cs typeface="Founders Grotesk Semibold"/>
                <a:sym typeface="Founders Grotesk Semibold"/>
              </a:defRPr>
            </a:lvl1pPr>
          </a:lstStyle>
          <a:p>
            <a:pPr/>
            <a:r>
              <a:t>Slide Title</a:t>
            </a:r>
          </a:p>
        </p:txBody>
      </p:sp>
      <p:sp>
        <p:nvSpPr>
          <p:cNvPr id="154" name="Diasorszám"/>
          <p:cNvSpPr txBox="1"/>
          <p:nvPr>
            <p:ph type="sldNum" sz="quarter" idx="2"/>
          </p:nvPr>
        </p:nvSpPr>
        <p:spPr>
          <a:xfrm>
            <a:off x="23431499" y="12268199"/>
            <a:ext cx="371756" cy="555245"/>
          </a:xfrm>
          <a:prstGeom prst="rect">
            <a:avLst/>
          </a:prstGeom>
        </p:spPr>
        <p:txBody>
          <a:bodyPr/>
          <a:lstStyle>
            <a:lvl1pPr algn="r" defTabSz="825500">
              <a:defRPr spc="28" sz="2800">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34"/>
        </a:solidFill>
      </p:bgPr>
    </p:bg>
    <p:spTree>
      <p:nvGrpSpPr>
        <p:cNvPr id="1" name=""/>
        <p:cNvGrpSpPr/>
        <p:nvPr/>
      </p:nvGrpSpPr>
      <p:grpSpPr>
        <a:xfrm>
          <a:off x="0" y="0"/>
          <a:ext cx="0" cy="0"/>
          <a:chOff x="0" y="0"/>
          <a:chExt cx="0" cy="0"/>
        </a:xfrm>
      </p:grpSpPr>
      <p:sp>
        <p:nvSpPr>
          <p:cNvPr id="161" name="1054398042_3378x2084.jpeg"/>
          <p:cNvSpPr/>
          <p:nvPr>
            <p:ph type="pic" idx="21"/>
          </p:nvPr>
        </p:nvSpPr>
        <p:spPr>
          <a:xfrm>
            <a:off x="0" y="-3898900"/>
            <a:ext cx="28587700" cy="17636699"/>
          </a:xfrm>
          <a:prstGeom prst="rect">
            <a:avLst/>
          </a:prstGeom>
        </p:spPr>
        <p:txBody>
          <a:bodyPr lIns="91439" tIns="45719" rIns="91439" bIns="45719">
            <a:noAutofit/>
          </a:bodyPr>
          <a:lstStyle/>
          <a:p>
            <a:pPr/>
          </a:p>
        </p:txBody>
      </p:sp>
      <p:sp>
        <p:nvSpPr>
          <p:cNvPr id="162" name="Author and Date"/>
          <p:cNvSpPr txBox="1"/>
          <p:nvPr>
            <p:ph type="body" sz="quarter" idx="22" hasCustomPrompt="1"/>
          </p:nvPr>
        </p:nvSpPr>
        <p:spPr>
          <a:xfrm>
            <a:off x="571500" y="12269258"/>
            <a:ext cx="23241000" cy="555245"/>
          </a:xfrm>
          <a:prstGeom prst="rect">
            <a:avLst/>
          </a:prstGeom>
        </p:spPr>
        <p:txBody>
          <a:bodyPr/>
          <a:lstStyle>
            <a:lvl1pPr marL="0" indent="0" defTabSz="825500">
              <a:lnSpc>
                <a:spcPct val="100000"/>
              </a:lnSpc>
              <a:spcBef>
                <a:spcPts val="0"/>
              </a:spcBef>
              <a:buSzTx/>
              <a:buNone/>
              <a:defRPr b="1" cap="all" spc="168" sz="2800">
                <a:latin typeface="Founders Grotesk Condensed"/>
                <a:ea typeface="Founders Grotesk Condensed"/>
                <a:cs typeface="Founders Grotesk Condensed"/>
                <a:sym typeface="Founders Grotesk Condensed"/>
              </a:defRPr>
            </a:lvl1pPr>
          </a:lstStyle>
          <a:p>
            <a:pPr/>
            <a:r>
              <a:t>Author and Date</a:t>
            </a:r>
          </a:p>
        </p:txBody>
      </p:sp>
      <p:sp>
        <p:nvSpPr>
          <p:cNvPr id="163" name="1. szövegtörzsszint…"/>
          <p:cNvSpPr txBox="1"/>
          <p:nvPr>
            <p:ph type="body" sz="quarter" idx="1" hasCustomPrompt="1"/>
          </p:nvPr>
        </p:nvSpPr>
        <p:spPr>
          <a:xfrm>
            <a:off x="571500" y="853952"/>
            <a:ext cx="23241000" cy="2321049"/>
          </a:xfrm>
          <a:prstGeom prst="rect">
            <a:avLst/>
          </a:prstGeom>
        </p:spPr>
        <p:txBody>
          <a:bodyPr/>
          <a:lstStyle>
            <a:lvl1pPr marL="0" indent="0" defTabSz="825500">
              <a:lnSpc>
                <a:spcPct val="80000"/>
              </a:lnSpc>
              <a:spcBef>
                <a:spcPts val="0"/>
              </a:spcBef>
              <a:buSzTx/>
              <a:buNone/>
              <a:defRPr spc="-79" sz="8000">
                <a:latin typeface="Founders Grotesk"/>
                <a:ea typeface="Founders Grotesk"/>
                <a:cs typeface="Founders Grotesk"/>
                <a:sym typeface="Founders Grotesk"/>
              </a:defRPr>
            </a:lvl1pPr>
            <a:lvl2pPr marL="0" indent="0" defTabSz="825500">
              <a:lnSpc>
                <a:spcPct val="80000"/>
              </a:lnSpc>
              <a:spcBef>
                <a:spcPts val="0"/>
              </a:spcBef>
              <a:buSzTx/>
              <a:buNone/>
              <a:defRPr spc="-79" sz="8000">
                <a:latin typeface="Founders Grotesk"/>
                <a:ea typeface="Founders Grotesk"/>
                <a:cs typeface="Founders Grotesk"/>
                <a:sym typeface="Founders Grotesk"/>
              </a:defRPr>
            </a:lvl2pPr>
            <a:lvl3pPr marL="0" indent="0" defTabSz="825500">
              <a:lnSpc>
                <a:spcPct val="80000"/>
              </a:lnSpc>
              <a:spcBef>
                <a:spcPts val="0"/>
              </a:spcBef>
              <a:buSzTx/>
              <a:buNone/>
              <a:defRPr spc="-79" sz="8000">
                <a:latin typeface="Founders Grotesk"/>
                <a:ea typeface="Founders Grotesk"/>
                <a:cs typeface="Founders Grotesk"/>
                <a:sym typeface="Founders Grotesk"/>
              </a:defRPr>
            </a:lvl3pPr>
            <a:lvl4pPr marL="0" indent="0" defTabSz="825500">
              <a:lnSpc>
                <a:spcPct val="80000"/>
              </a:lnSpc>
              <a:spcBef>
                <a:spcPts val="0"/>
              </a:spcBef>
              <a:buSzTx/>
              <a:buNone/>
              <a:defRPr spc="-79" sz="8000">
                <a:latin typeface="Founders Grotesk"/>
                <a:ea typeface="Founders Grotesk"/>
                <a:cs typeface="Founders Grotesk"/>
                <a:sym typeface="Founders Grotesk"/>
              </a:defRPr>
            </a:lvl4pPr>
            <a:lvl5pPr marL="0" indent="0" defTabSz="825500">
              <a:lnSpc>
                <a:spcPct val="80000"/>
              </a:lnSpc>
              <a:spcBef>
                <a:spcPts val="0"/>
              </a:spcBef>
              <a:buSzTx/>
              <a:buNone/>
              <a:defRPr spc="-79" sz="8000">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164" name="Vonal"/>
          <p:cNvSpPr/>
          <p:nvPr/>
        </p:nvSpPr>
        <p:spPr>
          <a:xfrm>
            <a:off x="635000" y="12192000"/>
            <a:ext cx="23114000" cy="0"/>
          </a:xfrm>
          <a:prstGeom prst="line">
            <a:avLst/>
          </a:prstGeom>
          <a:ln w="381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65" name="Vonal"/>
          <p:cNvSpPr/>
          <p:nvPr/>
        </p:nvSpPr>
        <p:spPr>
          <a:xfrm>
            <a:off x="635000" y="9443335"/>
            <a:ext cx="23114000" cy="63502"/>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66" name="Presentation Title"/>
          <p:cNvSpPr txBox="1"/>
          <p:nvPr>
            <p:ph type="title" hasCustomPrompt="1"/>
          </p:nvPr>
        </p:nvSpPr>
        <p:spPr>
          <a:xfrm>
            <a:off x="571500" y="9525000"/>
            <a:ext cx="23241000" cy="2641600"/>
          </a:xfrm>
          <a:prstGeom prst="rect">
            <a:avLst/>
          </a:prstGeom>
        </p:spPr>
        <p:txBody>
          <a:bodyPr/>
          <a:lstStyle>
            <a:lvl1pPr defTabSz="825500">
              <a:lnSpc>
                <a:spcPct val="70000"/>
              </a:lnSpc>
              <a:defRPr b="0" spc="-300" sz="15000">
                <a:latin typeface="Founders Grotesk Semibold"/>
                <a:ea typeface="Founders Grotesk Semibold"/>
                <a:cs typeface="Founders Grotesk Semibold"/>
                <a:sym typeface="Founders Grotesk Semibold"/>
              </a:defRPr>
            </a:lvl1pPr>
          </a:lstStyle>
          <a:p>
            <a:pPr/>
            <a:r>
              <a:t>Presentation Title</a:t>
            </a:r>
          </a:p>
        </p:txBody>
      </p:sp>
      <p:sp>
        <p:nvSpPr>
          <p:cNvPr id="167" name="Diasorszám"/>
          <p:cNvSpPr txBox="1"/>
          <p:nvPr>
            <p:ph type="sldNum" sz="quarter" idx="2"/>
          </p:nvPr>
        </p:nvSpPr>
        <p:spPr>
          <a:xfrm>
            <a:off x="23431499" y="12268199"/>
            <a:ext cx="371756" cy="555245"/>
          </a:xfrm>
          <a:prstGeom prst="rect">
            <a:avLst/>
          </a:prstGeom>
        </p:spPr>
        <p:txBody>
          <a:bodyPr/>
          <a:lstStyle>
            <a:lvl1pPr algn="r" defTabSz="825500">
              <a:defRPr spc="28" sz="2800">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74" name="Vonal"/>
          <p:cNvSpPr/>
          <p:nvPr/>
        </p:nvSpPr>
        <p:spPr>
          <a:xfrm>
            <a:off x="635000" y="12192000"/>
            <a:ext cx="23114000" cy="0"/>
          </a:xfrm>
          <a:prstGeom prst="line">
            <a:avLst/>
          </a:prstGeom>
          <a:ln w="38100">
            <a:solidFill>
              <a:srgbClr val="BFF823"/>
            </a:solidFill>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75" name="Vonal"/>
          <p:cNvSpPr/>
          <p:nvPr/>
        </p:nvSpPr>
        <p:spPr>
          <a:xfrm>
            <a:off x="639142" y="692907"/>
            <a:ext cx="23114001" cy="1"/>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76" name="1. szövegtörzsszint…"/>
          <p:cNvSpPr txBox="1"/>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1pPr>
            <a:lvl2pPr marL="9144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2pPr>
            <a:lvl3pPr marL="13716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3pPr>
            <a:lvl4pPr marL="18288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4pPr>
            <a:lvl5pPr marL="22860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5pPr>
          </a:lstStyle>
          <a:p>
            <a:pPr/>
            <a:r>
              <a:t>Slide bullet text</a:t>
            </a:r>
          </a:p>
          <a:p>
            <a:pPr lvl="1"/>
            <a:r>
              <a:t/>
            </a:r>
          </a:p>
          <a:p>
            <a:pPr lvl="2"/>
            <a:r>
              <a:t/>
            </a:r>
          </a:p>
          <a:p>
            <a:pPr lvl="3"/>
            <a:r>
              <a:t/>
            </a:r>
          </a:p>
          <a:p>
            <a:pPr lvl="4"/>
            <a:r>
              <a:t/>
            </a:r>
          </a:p>
        </p:txBody>
      </p:sp>
      <p:sp>
        <p:nvSpPr>
          <p:cNvPr id="177" name="Slide Title"/>
          <p:cNvSpPr txBox="1"/>
          <p:nvPr>
            <p:ph type="title" hasCustomPrompt="1"/>
          </p:nvPr>
        </p:nvSpPr>
        <p:spPr>
          <a:xfrm>
            <a:off x="571500" y="652482"/>
            <a:ext cx="23241000" cy="1951018"/>
          </a:xfrm>
          <a:prstGeom prst="rect">
            <a:avLst/>
          </a:prstGeom>
        </p:spPr>
        <p:txBody>
          <a:bodyPr/>
          <a:lstStyle>
            <a:lvl1pPr defTabSz="825500">
              <a:lnSpc>
                <a:spcPct val="60000"/>
              </a:lnSpc>
              <a:defRPr spc="-239" sz="12000">
                <a:solidFill>
                  <a:srgbClr val="3B39E4"/>
                </a:solidFill>
                <a:latin typeface="CMU Serif Roman"/>
                <a:ea typeface="CMU Serif Roman"/>
                <a:cs typeface="CMU Serif Roman"/>
                <a:sym typeface="CMU Serif Roman"/>
              </a:defRPr>
            </a:lvl1pPr>
          </a:lstStyle>
          <a:p>
            <a:pPr/>
            <a:r>
              <a:t>Slide Title</a:t>
            </a:r>
          </a:p>
        </p:txBody>
      </p:sp>
      <p:sp>
        <p:nvSpPr>
          <p:cNvPr id="178" name="Diasorszám"/>
          <p:cNvSpPr txBox="1"/>
          <p:nvPr>
            <p:ph type="sldNum" sz="quarter" idx="2"/>
          </p:nvPr>
        </p:nvSpPr>
        <p:spPr>
          <a:xfrm>
            <a:off x="23436122" y="12268199"/>
            <a:ext cx="371756" cy="555245"/>
          </a:xfrm>
          <a:prstGeom prst="rect">
            <a:avLst/>
          </a:prstGeom>
        </p:spPr>
        <p:txBody>
          <a:bodyPr/>
          <a:lstStyle>
            <a:lvl1pPr algn="r" defTabSz="825500">
              <a:defRPr spc="28" sz="2800">
                <a:solidFill>
                  <a:srgbClr val="000000"/>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Kép"/>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1. szövegtörzsszint…"/>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1. szövegtörzsszint…"/>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Diasorszám"/>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1. szövegtörzsszint…"/>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1. szövegtörzsszint…"/>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1. szövegtörzsszint…"/>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Diasorszám"/>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1. szövegtörzsszint…"/>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0" defTabSz="825500">
              <a:lnSpc>
                <a:spcPct val="100000"/>
              </a:lnSpc>
              <a:spcBef>
                <a:spcPts val="1800"/>
              </a:spcBef>
              <a:buSzTx/>
              <a:buNone/>
              <a:defRPr spc="-55" sz="5500"/>
            </a:lvl2pPr>
            <a:lvl3pPr marL="0" indent="0" defTabSz="825500">
              <a:lnSpc>
                <a:spcPct val="100000"/>
              </a:lnSpc>
              <a:spcBef>
                <a:spcPts val="1800"/>
              </a:spcBef>
              <a:buSzTx/>
              <a:buNone/>
              <a:defRPr spc="-55" sz="5500"/>
            </a:lvl3pPr>
            <a:lvl4pPr marL="0" indent="0" defTabSz="825500">
              <a:lnSpc>
                <a:spcPct val="100000"/>
              </a:lnSpc>
              <a:spcBef>
                <a:spcPts val="1800"/>
              </a:spcBef>
              <a:buSzTx/>
              <a:buNone/>
              <a:defRPr spc="-55" sz="5500"/>
            </a:lvl4pPr>
            <a:lvl5pPr marL="0" indent="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1. szövegtörzsszint…"/>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Diasorszám"/>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www.cmu.edu/roboticsacademy/roboticscurriculum/index.html" TargetMode="External"/><Relationship Id="rId3" Type="http://schemas.openxmlformats.org/officeDocument/2006/relationships/hyperlink" Target="https://www.firstinspires.org/resource-library/fll/challenge/challenge-and-resources"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 Id="rId3"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png"/><Relationship Id="rId3"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7" name="Csíkszereda RobotKlub 2024 - mARC NICHITIU - ??"/>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lvl1pPr defTabSz="800735">
              <a:defRPr b="0" spc="162" sz="2716">
                <a:latin typeface="CMU Typewriter Text Bold"/>
                <a:ea typeface="CMU Typewriter Text Bold"/>
                <a:cs typeface="CMU Typewriter Text Bold"/>
                <a:sym typeface="CMU Typewriter Text Bold"/>
              </a:defRPr>
            </a:lvl1pPr>
          </a:lstStyle>
          <a:p>
            <a:pPr/>
            <a:r>
              <a:t>Csíkszereda RobotKlub 2024 - mARC NICHITIU - ??</a:t>
            </a:r>
          </a:p>
        </p:txBody>
      </p:sp>
      <p:sp>
        <p:nvSpPr>
          <p:cNvPr id="188" name="Vonal"/>
          <p:cNvSpPr/>
          <p:nvPr/>
        </p:nvSpPr>
        <p:spPr>
          <a:xfrm>
            <a:off x="635000" y="12192000"/>
            <a:ext cx="23114000" cy="0"/>
          </a:xfrm>
          <a:prstGeom prst="line">
            <a:avLst/>
          </a:prstGeom>
          <a:ln w="381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89" name="Vonal"/>
          <p:cNvSpPr/>
          <p:nvPr/>
        </p:nvSpPr>
        <p:spPr>
          <a:xfrm>
            <a:off x="635000" y="9443335"/>
            <a:ext cx="23114000" cy="63502"/>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90" name="Lesson 3 - EV3 Gyro Sensor"/>
          <p:cNvSpPr txBox="1"/>
          <p:nvPr>
            <p:ph type="title"/>
          </p:nvPr>
        </p:nvSpPr>
        <p:spPr>
          <a:prstGeom prst="rect">
            <a:avLst/>
          </a:prstGeom>
        </p:spPr>
        <p:txBody>
          <a:bodyPr/>
          <a:lstStyle>
            <a:lvl1pPr defTabSz="726440">
              <a:defRPr b="1" spc="-264" sz="13200">
                <a:latin typeface="CMU Serif Roman"/>
                <a:ea typeface="CMU Serif Roman"/>
                <a:cs typeface="CMU Serif Roman"/>
                <a:sym typeface="CMU Serif Roman"/>
              </a:defRPr>
            </a:lvl1pPr>
          </a:lstStyle>
          <a:p>
            <a:pPr/>
            <a:r>
              <a:t>Lesson 3 - EV3 Gyro Sensor</a:t>
            </a:r>
          </a:p>
        </p:txBody>
      </p:sp>
      <p:sp>
        <p:nvSpPr>
          <p:cNvPr id="191" name="Négyzet"/>
          <p:cNvSpPr/>
          <p:nvPr/>
        </p:nvSpPr>
        <p:spPr>
          <a:xfrm>
            <a:off x="9783950" y="7572208"/>
            <a:ext cx="1270001" cy="1270001"/>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grpSp>
        <p:nvGrpSpPr>
          <p:cNvPr id="194" name="Csoportosítás"/>
          <p:cNvGrpSpPr/>
          <p:nvPr/>
        </p:nvGrpSpPr>
        <p:grpSpPr>
          <a:xfrm>
            <a:off x="6775917" y="3290244"/>
            <a:ext cx="10832167" cy="5249946"/>
            <a:chOff x="0" y="0"/>
            <a:chExt cx="10832166" cy="5249945"/>
          </a:xfrm>
        </p:grpSpPr>
        <p:pic>
          <p:nvPicPr>
            <p:cNvPr id="192" name="logo.png" descr="logo.png"/>
            <p:cNvPicPr>
              <a:picLocks noChangeAspect="1"/>
            </p:cNvPicPr>
            <p:nvPr/>
          </p:nvPicPr>
          <p:blipFill>
            <a:blip r:embed="rId2">
              <a:extLst/>
            </a:blip>
            <a:srcRect l="0" t="0" r="0" b="0"/>
            <a:stretch>
              <a:fillRect/>
            </a:stretch>
          </p:blipFill>
          <p:spPr>
            <a:xfrm>
              <a:off x="-1" y="0"/>
              <a:ext cx="5291449" cy="5249946"/>
            </a:xfrm>
            <a:prstGeom prst="rect">
              <a:avLst/>
            </a:prstGeom>
            <a:ln w="12700" cap="flat">
              <a:noFill/>
              <a:miter lim="400000"/>
            </a:ln>
            <a:effectLst/>
          </p:spPr>
        </p:pic>
        <p:pic>
          <p:nvPicPr>
            <p:cNvPr id="193" name="py.png" descr="py.png"/>
            <p:cNvPicPr>
              <a:picLocks noChangeAspect="1"/>
            </p:cNvPicPr>
            <p:nvPr/>
          </p:nvPicPr>
          <p:blipFill>
            <a:blip r:embed="rId3">
              <a:extLst/>
            </a:blip>
            <a:stretch>
              <a:fillRect/>
            </a:stretch>
          </p:blipFill>
          <p:spPr>
            <a:xfrm>
              <a:off x="5036329" y="131669"/>
              <a:ext cx="5795837" cy="4986608"/>
            </a:xfrm>
            <a:prstGeom prst="rect">
              <a:avLst/>
            </a:prstGeom>
            <a:ln w="12700" cap="flat">
              <a:noFill/>
              <a:miter lim="400000"/>
            </a:ln>
            <a:effectLst/>
          </p:spPr>
        </p:pic>
      </p:grpSp>
      <p:pic>
        <p:nvPicPr>
          <p:cNvPr id="195" name="PHOTO-2024-02-29-16-03-59.jpg" descr="PHOTO-2024-02-29-16-03-59.jpg"/>
          <p:cNvPicPr>
            <a:picLocks noChangeAspect="1"/>
          </p:cNvPicPr>
          <p:nvPr/>
        </p:nvPicPr>
        <p:blipFill>
          <a:blip r:embed="rId4">
            <a:extLst/>
          </a:blip>
          <a:stretch>
            <a:fillRect/>
          </a:stretch>
        </p:blipFill>
        <p:spPr>
          <a:xfrm>
            <a:off x="281750" y="557263"/>
            <a:ext cx="7828982" cy="18869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9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200"/>
                                  </p:stCondLst>
                                  <p:iterate type="lt" backwards="0">
                                    <p:tmAbs val="100"/>
                                  </p:iterate>
                                  <p:childTnLst>
                                    <p:set>
                                      <p:cBhvr>
                                        <p:cTn id="9" fill="hold"/>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2"/>
      <p:bldP build="whole" bldLvl="1" animBg="1" rev="0" advAuto="0" spid="19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5"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6"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7"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8"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9"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0"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1"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2"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283" name="Start with initializing the gyro sensor, on port 1.…"/>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Start with initializing the gyro sensor, on port 1.</a:t>
            </a:r>
          </a:p>
          <a:p>
            <a:pPr defTabSz="457200">
              <a:lnSpc>
                <a:spcPct val="100000"/>
              </a:lnSpc>
              <a:spcBef>
                <a:spcPts val="0"/>
              </a:spcBef>
              <a:defRPr sz="4500">
                <a:solidFill>
                  <a:srgbClr val="6A9955"/>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Gyro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gyroS </a:t>
            </a:r>
            <a:r>
              <a:rPr>
                <a:solidFill>
                  <a:srgbClr val="D4D4D4"/>
                </a:solidFill>
              </a:rPr>
              <a:t>=</a:t>
            </a:r>
            <a:r>
              <a:t> GyroSensor(Port.S1)</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7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8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8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7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6"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7"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8"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9"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0"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1"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2"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3"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294" name="Now, initialize the DriveBase to control the robot’s movement.…"/>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Now, initialize the DriveBase to control the robot’s movement.</a:t>
            </a:r>
          </a:p>
          <a:p>
            <a:pPr defTabSz="457200">
              <a:lnSpc>
                <a:spcPct val="100000"/>
              </a:lnSpc>
              <a:spcBef>
                <a:spcPts val="0"/>
              </a:spcBef>
              <a:defRPr sz="3500">
                <a:solidFill>
                  <a:srgbClr val="6A9955"/>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Gyro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gyroS </a:t>
            </a:r>
            <a:r>
              <a:rPr>
                <a:solidFill>
                  <a:srgbClr val="D4D4D4"/>
                </a:solidFill>
              </a:rPr>
              <a:t>=</a:t>
            </a:r>
            <a:r>
              <a:t> GyroSensor(Port.S1)</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b="1" sz="3500" u="sng">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b="1" sz="3500" u="sng">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b="1" sz="3500" u="sng">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CCCCCC"/>
                </a:solidFill>
                <a:latin typeface="Menlo Regular"/>
                <a:ea typeface="Menlo Regular"/>
                <a:cs typeface="Menlo Regular"/>
                <a:sym typeface="Menlo Regular"/>
              </a:defRPr>
            </a:pPr>
            <a:r>
              <a:t>robot </a:t>
            </a:r>
            <a:r>
              <a:rPr>
                <a:solidFill>
                  <a:srgbClr val="D4D4D4"/>
                </a:solidFill>
              </a:rPr>
              <a:t>= </a:t>
            </a:r>
            <a:r>
              <a:t>DriveBase(left_motor,right_motor,</a:t>
            </a:r>
            <a:r>
              <a:rPr>
                <a:solidFill>
                  <a:srgbClr val="9CDCFE"/>
                </a:solidFill>
              </a:rPr>
              <a:t>wheel_diameter</a:t>
            </a:r>
            <a:r>
              <a:rPr>
                <a:solidFill>
                  <a:srgbClr val="D4D4D4"/>
                </a:solidFill>
              </a:rPr>
              <a:t>=</a:t>
            </a:r>
            <a:r>
              <a:rPr>
                <a:solidFill>
                  <a:srgbClr val="B5CEA8"/>
                </a:solidFill>
              </a:rPr>
              <a:t>55.5</a:t>
            </a:r>
            <a:r>
              <a:t>,</a:t>
            </a:r>
            <a:r>
              <a:rPr>
                <a:solidFill>
                  <a:srgbClr val="9CDCFE"/>
                </a:solidFill>
              </a:rPr>
              <a:t>axle_track</a:t>
            </a:r>
            <a:r>
              <a:rPr>
                <a:solidFill>
                  <a:srgbClr val="D4D4D4"/>
                </a:solidFill>
              </a:rPr>
              <a:t>=</a:t>
            </a:r>
            <a:r>
              <a:rPr>
                <a:solidFill>
                  <a:srgbClr val="B5CEA8"/>
                </a:solidFill>
              </a:rPr>
              <a:t>104</a:t>
            </a:r>
            <a:r>
              <a:t>)</a:t>
            </a:r>
          </a:p>
          <a:p>
            <a:pPr defTabSz="457200">
              <a:lnSpc>
                <a:spcPct val="100000"/>
              </a:lnSpc>
              <a:spcBef>
                <a:spcPts val="0"/>
              </a:spcBef>
              <a:defRPr sz="3500">
                <a:solidFill>
                  <a:srgbClr val="CCCCCC"/>
                </a:solidFill>
                <a:latin typeface="Menlo Regular"/>
                <a:ea typeface="Menlo Regular"/>
                <a:cs typeface="Menlo Regular"/>
                <a:sym typeface="Menlo Regular"/>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8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9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9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9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7"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8"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9"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0"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1"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2"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3"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4"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305" name="Add a command to tell the robot to start driving.…"/>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Add a command to tell the robot to start driving.</a:t>
            </a:r>
          </a:p>
          <a:p>
            <a:pPr defTabSz="457200">
              <a:lnSpc>
                <a:spcPct val="100000"/>
              </a:lnSpc>
              <a:spcBef>
                <a:spcPts val="0"/>
              </a:spcBef>
              <a:defRPr sz="3500">
                <a:solidFill>
                  <a:srgbClr val="6A9955"/>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sz="35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sz="3500">
                <a:solidFill>
                  <a:srgbClr val="CCCCCC"/>
                </a:solidFill>
                <a:latin typeface="Menlo Regular"/>
                <a:ea typeface="Menlo Regular"/>
                <a:cs typeface="Menlo Regular"/>
                <a:sym typeface="Menlo Regular"/>
              </a:defRPr>
            </a:pPr>
            <a:r>
              <a:t>robot </a:t>
            </a:r>
            <a:r>
              <a:rPr>
                <a:solidFill>
                  <a:srgbClr val="D4D4D4"/>
                </a:solidFill>
              </a:rPr>
              <a:t>= </a:t>
            </a:r>
            <a:r>
              <a:t>DriveBase(left_motor,right_motor,</a:t>
            </a:r>
            <a:r>
              <a:rPr>
                <a:solidFill>
                  <a:srgbClr val="9CDCFE"/>
                </a:solidFill>
              </a:rPr>
              <a:t>wheel_diameter</a:t>
            </a:r>
            <a:r>
              <a:rPr>
                <a:solidFill>
                  <a:srgbClr val="D4D4D4"/>
                </a:solidFill>
              </a:rPr>
              <a:t>=</a:t>
            </a:r>
            <a:r>
              <a:rPr>
                <a:solidFill>
                  <a:srgbClr val="B5CEA8"/>
                </a:solidFill>
              </a:rPr>
              <a:t>55.5</a:t>
            </a:r>
            <a:r>
              <a:t>,</a:t>
            </a:r>
            <a:r>
              <a:rPr>
                <a:solidFill>
                  <a:srgbClr val="9CDCFE"/>
                </a:solidFill>
              </a:rPr>
              <a:t>axle_track</a:t>
            </a:r>
            <a:r>
              <a:rPr>
                <a:solidFill>
                  <a:srgbClr val="D4D4D4"/>
                </a:solidFill>
              </a:rPr>
              <a:t>=</a:t>
            </a:r>
            <a:r>
              <a:rPr>
                <a:solidFill>
                  <a:srgbClr val="B5CEA8"/>
                </a:solidFill>
              </a:rPr>
              <a:t>104</a:t>
            </a:r>
            <a:r>
              <a:t>)</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6A9955"/>
                </a:solidFill>
                <a:latin typeface="Menlo Regular"/>
                <a:ea typeface="Menlo Regular"/>
                <a:cs typeface="Menlo Regular"/>
                <a:sym typeface="Menlo Regular"/>
              </a:defRPr>
            </a:pPr>
            <a:r>
              <a:rPr>
                <a:solidFill>
                  <a:srgbClr val="CCCCCC"/>
                </a:solidFill>
              </a:rPr>
              <a:t>robot.drive(</a:t>
            </a:r>
            <a:r>
              <a:rPr>
                <a:solidFill>
                  <a:srgbClr val="B5CEA8"/>
                </a:solidFill>
              </a:rPr>
              <a:t>0</a:t>
            </a:r>
            <a:r>
              <a:rPr>
                <a:solidFill>
                  <a:srgbClr val="CCCCCC"/>
                </a:solidFill>
              </a:rPr>
              <a:t>,</a:t>
            </a:r>
            <a:r>
              <a:rPr>
                <a:solidFill>
                  <a:srgbClr val="B5CEA8"/>
                </a:solidFill>
              </a:rPr>
              <a:t>45</a:t>
            </a:r>
            <a:r>
              <a:rPr>
                <a:solidFill>
                  <a:srgbClr val="CCCCCC"/>
                </a:solidFill>
              </a:rPr>
              <a:t>) </a:t>
            </a:r>
            <a:r>
              <a:t># 0 forward speed, 45 deg/s turning (clockwise)</a:t>
            </a:r>
            <a:endParaRPr>
              <a:solidFill>
                <a:srgbClr val="CCCCCC"/>
              </a:solidFill>
            </a:endParaR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0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0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0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0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8"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9"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0"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1"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2"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3"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4"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5"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316" name="Add the while loop. We check at each iteration whether the gyro sensor detected if we turned enough. If not, run the loop. If turned enough, stop. Inside the loop, place a time.sleep command to not abuse the robot computer. Don’t forget the import time c"/>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38911">
              <a:lnSpc>
                <a:spcPct val="100000"/>
              </a:lnSpc>
              <a:spcBef>
                <a:spcPts val="0"/>
              </a:spcBef>
              <a:defRPr sz="5280">
                <a:latin typeface="CMU Serif Roman"/>
                <a:ea typeface="CMU Serif Roman"/>
                <a:cs typeface="CMU Serif Roman"/>
                <a:sym typeface="CMU Serif Roman"/>
              </a:defRPr>
            </a:pPr>
            <a:r>
              <a:t>Add the while loop. We check at each iteration whether the gyro sensor detected if we turned enough. If not, run the loop. If turned enough, stop. Inside the loop, place a </a:t>
            </a:r>
            <a:r>
              <a:rPr b="1" sz="3359" u="sng">
                <a:solidFill>
                  <a:srgbClr val="CCCCCC"/>
                </a:solidFill>
                <a:latin typeface="Menlo Regular"/>
                <a:ea typeface="Menlo Regular"/>
                <a:cs typeface="Menlo Regular"/>
                <a:sym typeface="Menlo Regular"/>
              </a:rPr>
              <a:t>time.sleep</a:t>
            </a:r>
            <a:r>
              <a:t> command to not abuse the robot computer. Don’t forget the </a:t>
            </a:r>
            <a:r>
              <a:rPr b="1" sz="3359" u="sng">
                <a:solidFill>
                  <a:srgbClr val="C586C0"/>
                </a:solidFill>
                <a:latin typeface="Menlo Regular"/>
                <a:ea typeface="Menlo Regular"/>
                <a:cs typeface="Menlo Regular"/>
                <a:sym typeface="Menlo Regular"/>
              </a:rPr>
              <a:t>import</a:t>
            </a:r>
            <a:r>
              <a:rPr b="1" sz="3359">
                <a:solidFill>
                  <a:srgbClr val="C586C0"/>
                </a:solidFill>
                <a:latin typeface="Menlo Regular"/>
                <a:ea typeface="Menlo Regular"/>
                <a:cs typeface="Menlo Regular"/>
                <a:sym typeface="Menlo Regular"/>
              </a:rPr>
              <a:t> </a:t>
            </a:r>
            <a:r>
              <a:rPr b="1" sz="3359" u="sng">
                <a:solidFill>
                  <a:srgbClr val="CCCCCC"/>
                </a:solidFill>
                <a:latin typeface="Menlo Regular"/>
                <a:ea typeface="Menlo Regular"/>
                <a:cs typeface="Menlo Regular"/>
                <a:sym typeface="Menlo Regular"/>
              </a:rPr>
              <a:t>time</a:t>
            </a:r>
            <a:r>
              <a:t> command before the loop.</a:t>
            </a:r>
          </a:p>
          <a:p>
            <a:pPr defTabSz="438911">
              <a:lnSpc>
                <a:spcPct val="100000"/>
              </a:lnSpc>
              <a:spcBef>
                <a:spcPts val="0"/>
              </a:spcBef>
              <a:defRPr sz="3359">
                <a:solidFill>
                  <a:srgbClr val="6A9955"/>
                </a:solidFill>
                <a:latin typeface="Menlo Regular"/>
                <a:ea typeface="Menlo Regular"/>
                <a:cs typeface="Menlo Regular"/>
                <a:sym typeface="Menlo Regular"/>
              </a:defRPr>
            </a:pPr>
          </a:p>
          <a:p>
            <a:pPr defTabSz="438911">
              <a:lnSpc>
                <a:spcPct val="100000"/>
              </a:lnSpc>
              <a:spcBef>
                <a:spcPts val="0"/>
              </a:spcBef>
              <a:defRPr sz="3359">
                <a:solidFill>
                  <a:srgbClr val="CCCCCC"/>
                </a:solidFill>
                <a:latin typeface="Menlo Regular"/>
                <a:ea typeface="Menlo Regular"/>
                <a:cs typeface="Menlo Regular"/>
                <a:sym typeface="Menlo Regular"/>
              </a:defRPr>
            </a:pPr>
            <a:r>
              <a:t>...</a:t>
            </a:r>
          </a:p>
          <a:p>
            <a:pPr defTabSz="438911">
              <a:lnSpc>
                <a:spcPct val="100000"/>
              </a:lnSpc>
              <a:spcBef>
                <a:spcPts val="0"/>
              </a:spcBef>
              <a:defRPr sz="3359">
                <a:solidFill>
                  <a:srgbClr val="CCCCCC"/>
                </a:solidFill>
                <a:latin typeface="Menlo Regular"/>
                <a:ea typeface="Menlo Regular"/>
                <a:cs typeface="Menlo Regular"/>
                <a:sym typeface="Menlo Regular"/>
              </a:defRPr>
            </a:pPr>
          </a:p>
          <a:p>
            <a:pPr defTabSz="438911">
              <a:lnSpc>
                <a:spcPct val="100000"/>
              </a:lnSpc>
              <a:spcBef>
                <a:spcPts val="0"/>
              </a:spcBef>
              <a:defRPr sz="3359">
                <a:solidFill>
                  <a:srgbClr val="6A9955"/>
                </a:solidFill>
                <a:latin typeface="Menlo Regular"/>
                <a:ea typeface="Menlo Regular"/>
                <a:cs typeface="Menlo Regular"/>
                <a:sym typeface="Menlo Regular"/>
              </a:defRPr>
            </a:pPr>
            <a:r>
              <a:rPr>
                <a:solidFill>
                  <a:srgbClr val="CCCCCC"/>
                </a:solidFill>
              </a:rPr>
              <a:t>robot.drive(</a:t>
            </a:r>
            <a:r>
              <a:rPr>
                <a:solidFill>
                  <a:srgbClr val="B5CEA8"/>
                </a:solidFill>
              </a:rPr>
              <a:t>0</a:t>
            </a:r>
            <a:r>
              <a:rPr>
                <a:solidFill>
                  <a:srgbClr val="CCCCCC"/>
                </a:solidFill>
              </a:rPr>
              <a:t>,</a:t>
            </a:r>
            <a:r>
              <a:rPr>
                <a:solidFill>
                  <a:srgbClr val="B5CEA8"/>
                </a:solidFill>
              </a:rPr>
              <a:t>45</a:t>
            </a:r>
            <a:r>
              <a:rPr>
                <a:solidFill>
                  <a:srgbClr val="CCCCCC"/>
                </a:solidFill>
              </a:rPr>
              <a:t>) </a:t>
            </a:r>
            <a:r>
              <a:t># 0 forward speed, 45 deg/s turning (clockwise)</a:t>
            </a:r>
            <a:endParaRPr>
              <a:solidFill>
                <a:srgbClr val="CCCCCC"/>
              </a:solidFill>
            </a:endParaRPr>
          </a:p>
          <a:p>
            <a:pPr defTabSz="438911">
              <a:lnSpc>
                <a:spcPct val="100000"/>
              </a:lnSpc>
              <a:spcBef>
                <a:spcPts val="0"/>
              </a:spcBef>
              <a:defRPr sz="4320">
                <a:solidFill>
                  <a:srgbClr val="6A9955"/>
                </a:solidFill>
                <a:latin typeface="Menlo Regular"/>
                <a:ea typeface="Menlo Regular"/>
                <a:cs typeface="Menlo Regular"/>
                <a:sym typeface="Menlo Regular"/>
              </a:defRPr>
            </a:pPr>
            <a:endParaRPr>
              <a:solidFill>
                <a:srgbClr val="CCCCCC"/>
              </a:solidFill>
            </a:endParaRPr>
          </a:p>
          <a:p>
            <a:pPr defTabSz="438911">
              <a:lnSpc>
                <a:spcPct val="100000"/>
              </a:lnSpc>
              <a:spcBef>
                <a:spcPts val="0"/>
              </a:spcBef>
              <a:defRPr sz="4320">
                <a:solidFill>
                  <a:srgbClr val="6A9955"/>
                </a:solidFill>
                <a:latin typeface="Menlo Regular"/>
                <a:ea typeface="Menlo Regular"/>
                <a:cs typeface="Menlo Regular"/>
                <a:sym typeface="Menlo Regular"/>
              </a:defRPr>
            </a:pPr>
            <a:r>
              <a:rPr b="1" sz="3359" u="sng">
                <a:solidFill>
                  <a:srgbClr val="C586C0"/>
                </a:solidFill>
              </a:rPr>
              <a:t>import</a:t>
            </a:r>
            <a:r>
              <a:rPr>
                <a:solidFill>
                  <a:srgbClr val="CCCCCC"/>
                </a:solidFill>
              </a:rPr>
              <a:t> </a:t>
            </a:r>
            <a:r>
              <a:rPr b="1" sz="3359" u="sng">
                <a:solidFill>
                  <a:srgbClr val="CCCCCC"/>
                </a:solidFill>
              </a:rPr>
              <a:t>time</a:t>
            </a:r>
            <a:endParaRPr>
              <a:solidFill>
                <a:srgbClr val="CCCCCC"/>
              </a:solidFill>
            </a:endParaRPr>
          </a:p>
          <a:p>
            <a:pPr defTabSz="438911">
              <a:lnSpc>
                <a:spcPct val="100000"/>
              </a:lnSpc>
              <a:spcBef>
                <a:spcPts val="0"/>
              </a:spcBef>
              <a:defRPr b="1" sz="3359" u="sng">
                <a:solidFill>
                  <a:srgbClr val="6A9955"/>
                </a:solidFill>
                <a:latin typeface="Menlo Regular"/>
                <a:ea typeface="Menlo Regular"/>
                <a:cs typeface="Menlo Regular"/>
                <a:sym typeface="Menlo Regular"/>
              </a:defRPr>
            </a:pPr>
            <a:r>
              <a:t># while I have not yet turned 90°</a:t>
            </a:r>
          </a:p>
          <a:p>
            <a:pPr defTabSz="438911">
              <a:lnSpc>
                <a:spcPct val="100000"/>
              </a:lnSpc>
              <a:spcBef>
                <a:spcPts val="0"/>
              </a:spcBef>
              <a:defRPr b="1" sz="3359" u="sng">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(gyroS.angle() </a:t>
            </a:r>
            <a:r>
              <a:rPr>
                <a:solidFill>
                  <a:srgbClr val="D4D4D4"/>
                </a:solidFill>
              </a:rPr>
              <a:t>&lt;</a:t>
            </a:r>
            <a:r>
              <a:rPr>
                <a:solidFill>
                  <a:srgbClr val="CCCCCC"/>
                </a:solidFill>
              </a:rPr>
              <a:t> </a:t>
            </a:r>
            <a:r>
              <a:rPr>
                <a:solidFill>
                  <a:srgbClr val="B5CEA8"/>
                </a:solidFill>
              </a:rPr>
              <a:t>90</a:t>
            </a:r>
            <a:r>
              <a:rPr>
                <a:solidFill>
                  <a:srgbClr val="CCCCCC"/>
                </a:solidFill>
              </a:rPr>
              <a:t>):</a:t>
            </a:r>
            <a:endParaRPr>
              <a:solidFill>
                <a:srgbClr val="CCCCCC"/>
              </a:solidFill>
            </a:endParaRPr>
          </a:p>
          <a:p>
            <a:pPr defTabSz="438911">
              <a:lnSpc>
                <a:spcPct val="100000"/>
              </a:lnSpc>
              <a:spcBef>
                <a:spcPts val="0"/>
              </a:spcBef>
              <a:defRPr b="1" sz="3359" u="sng">
                <a:solidFill>
                  <a:srgbClr val="CCCCCC"/>
                </a:solidFill>
                <a:latin typeface="Menlo Regular"/>
                <a:ea typeface="Menlo Regular"/>
                <a:cs typeface="Menlo Regular"/>
                <a:sym typeface="Menlo Regular"/>
              </a:defRPr>
            </a:pPr>
            <a:r>
              <a:t>    time.sleep(</a:t>
            </a:r>
            <a:r>
              <a:rPr>
                <a:solidFill>
                  <a:srgbClr val="B5CEA8"/>
                </a:solidFill>
              </a:rPr>
              <a:t>0.01</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1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1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1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9"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0"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1"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2"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3"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4"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5"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6"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327" name="If the angle is reached, the loop exits. Thus, we tell the robot to stop driving.…"/>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29768">
              <a:lnSpc>
                <a:spcPct val="100000"/>
              </a:lnSpc>
              <a:spcBef>
                <a:spcPts val="0"/>
              </a:spcBef>
              <a:defRPr sz="5170">
                <a:latin typeface="CMU Serif Roman"/>
                <a:ea typeface="CMU Serif Roman"/>
                <a:cs typeface="CMU Serif Roman"/>
                <a:sym typeface="CMU Serif Roman"/>
              </a:defRPr>
            </a:pPr>
            <a:r>
              <a:t>If the angle is reached, the loop exits. Thus, we tell the robot to stop driving.</a:t>
            </a:r>
          </a:p>
          <a:p>
            <a:pPr defTabSz="429768">
              <a:lnSpc>
                <a:spcPct val="100000"/>
              </a:lnSpc>
              <a:spcBef>
                <a:spcPts val="0"/>
              </a:spcBef>
              <a:defRPr sz="3290">
                <a:solidFill>
                  <a:srgbClr val="6A9955"/>
                </a:solidFill>
                <a:latin typeface="Menlo Regular"/>
                <a:ea typeface="Menlo Regular"/>
                <a:cs typeface="Menlo Regular"/>
                <a:sym typeface="Menlo Regular"/>
              </a:defRPr>
            </a:pPr>
          </a:p>
          <a:p>
            <a:pPr defTabSz="429768">
              <a:lnSpc>
                <a:spcPct val="100000"/>
              </a:lnSpc>
              <a:spcBef>
                <a:spcPts val="0"/>
              </a:spcBef>
              <a:defRPr sz="3290">
                <a:solidFill>
                  <a:srgbClr val="CCCCCC"/>
                </a:solidFill>
                <a:latin typeface="Menlo Regular"/>
                <a:ea typeface="Menlo Regular"/>
                <a:cs typeface="Menlo Regular"/>
                <a:sym typeface="Menlo Regular"/>
              </a:defRPr>
            </a:pPr>
            <a:r>
              <a:t>...</a:t>
            </a:r>
          </a:p>
          <a:p>
            <a:pPr defTabSz="429768">
              <a:lnSpc>
                <a:spcPct val="100000"/>
              </a:lnSpc>
              <a:spcBef>
                <a:spcPts val="0"/>
              </a:spcBef>
              <a:defRPr sz="3290">
                <a:solidFill>
                  <a:srgbClr val="CCCCCC"/>
                </a:solidFill>
                <a:latin typeface="Menlo Regular"/>
                <a:ea typeface="Menlo Regular"/>
                <a:cs typeface="Menlo Regular"/>
                <a:sym typeface="Menlo Regular"/>
              </a:defRPr>
            </a:pPr>
          </a:p>
          <a:p>
            <a:pPr defTabSz="429768">
              <a:lnSpc>
                <a:spcPct val="100000"/>
              </a:lnSpc>
              <a:spcBef>
                <a:spcPts val="0"/>
              </a:spcBef>
              <a:defRPr sz="3290">
                <a:solidFill>
                  <a:srgbClr val="6A9955"/>
                </a:solidFill>
                <a:latin typeface="Menlo Regular"/>
                <a:ea typeface="Menlo Regular"/>
                <a:cs typeface="Menlo Regular"/>
                <a:sym typeface="Menlo Regular"/>
              </a:defRPr>
            </a:pPr>
            <a:r>
              <a:rPr>
                <a:solidFill>
                  <a:srgbClr val="CCCCCC"/>
                </a:solidFill>
              </a:rPr>
              <a:t>robot.drive(</a:t>
            </a:r>
            <a:r>
              <a:rPr>
                <a:solidFill>
                  <a:srgbClr val="B5CEA8"/>
                </a:solidFill>
              </a:rPr>
              <a:t>0</a:t>
            </a:r>
            <a:r>
              <a:rPr>
                <a:solidFill>
                  <a:srgbClr val="CCCCCC"/>
                </a:solidFill>
              </a:rPr>
              <a:t>,</a:t>
            </a:r>
            <a:r>
              <a:rPr>
                <a:solidFill>
                  <a:srgbClr val="B5CEA8"/>
                </a:solidFill>
              </a:rPr>
              <a:t>45</a:t>
            </a:r>
            <a:r>
              <a:rPr>
                <a:solidFill>
                  <a:srgbClr val="CCCCCC"/>
                </a:solidFill>
              </a:rPr>
              <a:t>) </a:t>
            </a:r>
            <a:r>
              <a:t># 0 forward speed, 45 deg/s turning (clockwise)</a:t>
            </a:r>
            <a:endParaRPr>
              <a:solidFill>
                <a:srgbClr val="CCCCCC"/>
              </a:solidFill>
            </a:endParaRPr>
          </a:p>
          <a:p>
            <a:pPr defTabSz="429768">
              <a:lnSpc>
                <a:spcPct val="100000"/>
              </a:lnSpc>
              <a:spcBef>
                <a:spcPts val="0"/>
              </a:spcBef>
              <a:defRPr sz="4230">
                <a:solidFill>
                  <a:srgbClr val="6A9955"/>
                </a:solidFill>
                <a:latin typeface="Menlo Regular"/>
                <a:ea typeface="Menlo Regular"/>
                <a:cs typeface="Menlo Regular"/>
                <a:sym typeface="Menlo Regular"/>
              </a:defRPr>
            </a:pPr>
            <a:endParaRPr>
              <a:solidFill>
                <a:srgbClr val="CCCCCC"/>
              </a:solidFill>
            </a:endParaRPr>
          </a:p>
          <a:p>
            <a:pPr defTabSz="429768">
              <a:lnSpc>
                <a:spcPct val="100000"/>
              </a:lnSpc>
              <a:spcBef>
                <a:spcPts val="0"/>
              </a:spcBef>
              <a:defRPr sz="4230">
                <a:solidFill>
                  <a:srgbClr val="6A9955"/>
                </a:solidFill>
                <a:latin typeface="Menlo Regular"/>
                <a:ea typeface="Menlo Regular"/>
                <a:cs typeface="Menlo Regular"/>
                <a:sym typeface="Menlo Regular"/>
              </a:defRPr>
            </a:pPr>
            <a:r>
              <a:rPr sz="3290">
                <a:solidFill>
                  <a:srgbClr val="C586C0"/>
                </a:solidFill>
              </a:rPr>
              <a:t>import</a:t>
            </a:r>
            <a:r>
              <a:rPr>
                <a:solidFill>
                  <a:srgbClr val="CCCCCC"/>
                </a:solidFill>
              </a:rPr>
              <a:t> </a:t>
            </a:r>
            <a:r>
              <a:rPr sz="3290">
                <a:solidFill>
                  <a:srgbClr val="CCCCCC"/>
                </a:solidFill>
              </a:rPr>
              <a:t>time</a:t>
            </a:r>
            <a:endParaRPr>
              <a:solidFill>
                <a:srgbClr val="CCCCCC"/>
              </a:solidFill>
            </a:endParaRPr>
          </a:p>
          <a:p>
            <a:pPr defTabSz="429768">
              <a:lnSpc>
                <a:spcPct val="100000"/>
              </a:lnSpc>
              <a:spcBef>
                <a:spcPts val="0"/>
              </a:spcBef>
              <a:defRPr sz="3290">
                <a:solidFill>
                  <a:srgbClr val="6A9955"/>
                </a:solidFill>
                <a:latin typeface="Menlo Regular"/>
                <a:ea typeface="Menlo Regular"/>
                <a:cs typeface="Menlo Regular"/>
                <a:sym typeface="Menlo Regular"/>
              </a:defRPr>
            </a:pPr>
            <a:r>
              <a:t># while I have not yet turned 90°</a:t>
            </a:r>
          </a:p>
          <a:p>
            <a:pPr defTabSz="429768">
              <a:lnSpc>
                <a:spcPct val="100000"/>
              </a:lnSpc>
              <a:spcBef>
                <a:spcPts val="0"/>
              </a:spcBef>
              <a:defRPr sz="3290">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(gyroS.angle() </a:t>
            </a:r>
            <a:r>
              <a:rPr>
                <a:solidFill>
                  <a:srgbClr val="D4D4D4"/>
                </a:solidFill>
              </a:rPr>
              <a:t>&lt;</a:t>
            </a:r>
            <a:r>
              <a:rPr>
                <a:solidFill>
                  <a:srgbClr val="CCCCCC"/>
                </a:solidFill>
              </a:rPr>
              <a:t> </a:t>
            </a:r>
            <a:r>
              <a:rPr>
                <a:solidFill>
                  <a:srgbClr val="B5CEA8"/>
                </a:solidFill>
              </a:rPr>
              <a:t>90</a:t>
            </a:r>
            <a:r>
              <a:rPr>
                <a:solidFill>
                  <a:srgbClr val="CCCCCC"/>
                </a:solidFill>
              </a:rPr>
              <a:t>):</a:t>
            </a:r>
            <a:endParaRPr>
              <a:solidFill>
                <a:srgbClr val="CCCCCC"/>
              </a:solidFill>
            </a:endParaRPr>
          </a:p>
          <a:p>
            <a:pPr defTabSz="429768">
              <a:lnSpc>
                <a:spcPct val="100000"/>
              </a:lnSpc>
              <a:spcBef>
                <a:spcPts val="0"/>
              </a:spcBef>
              <a:defRPr sz="3290">
                <a:solidFill>
                  <a:srgbClr val="CCCCCC"/>
                </a:solidFill>
                <a:latin typeface="Menlo Regular"/>
                <a:ea typeface="Menlo Regular"/>
                <a:cs typeface="Menlo Regular"/>
                <a:sym typeface="Menlo Regular"/>
              </a:defRPr>
            </a:pPr>
            <a:r>
              <a:t>    time.sleep(</a:t>
            </a:r>
            <a:r>
              <a:rPr>
                <a:solidFill>
                  <a:srgbClr val="B5CEA8"/>
                </a:solidFill>
              </a:rPr>
              <a:t>0.01</a:t>
            </a:r>
            <a:r>
              <a:t>)</a:t>
            </a:r>
          </a:p>
          <a:p>
            <a:pPr defTabSz="429768">
              <a:lnSpc>
                <a:spcPct val="100000"/>
              </a:lnSpc>
              <a:spcBef>
                <a:spcPts val="0"/>
              </a:spcBef>
              <a:defRPr sz="3290">
                <a:solidFill>
                  <a:srgbClr val="CCCCCC"/>
                </a:solidFill>
                <a:latin typeface="Menlo Regular"/>
                <a:ea typeface="Menlo Regular"/>
                <a:cs typeface="Menlo Regular"/>
                <a:sym typeface="Menlo Regular"/>
              </a:defRPr>
            </a:pPr>
          </a:p>
          <a:p>
            <a:pPr defTabSz="429768">
              <a:lnSpc>
                <a:spcPct val="100000"/>
              </a:lnSpc>
              <a:spcBef>
                <a:spcPts val="0"/>
              </a:spcBef>
              <a:defRPr b="1" sz="3290" u="sng">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defTabSz="429768">
              <a:lnSpc>
                <a:spcPct val="100000"/>
              </a:lnSpc>
              <a:spcBef>
                <a:spcPts val="0"/>
              </a:spcBef>
              <a:defRPr b="1" sz="3290" u="sng">
                <a:solidFill>
                  <a:srgbClr val="CCCCCC"/>
                </a:solidFill>
                <a:latin typeface="Menlo Regular"/>
                <a:ea typeface="Menlo Regular"/>
                <a:cs typeface="Menlo Regular"/>
                <a:sym typeface="Menlo Regular"/>
              </a:defRPr>
            </a:pPr>
            <a:r>
              <a:t>robot.stop()</a:t>
            </a:r>
          </a:p>
          <a:p>
            <a:pPr defTabSz="429768">
              <a:lnSpc>
                <a:spcPct val="100000"/>
              </a:lnSpc>
              <a:spcBef>
                <a:spcPts val="0"/>
              </a:spcBef>
              <a:defRPr b="1" sz="3290" u="sng">
                <a:solidFill>
                  <a:srgbClr val="CCCCCC"/>
                </a:solidFill>
                <a:latin typeface="Menlo Regular"/>
                <a:ea typeface="Menlo Regular"/>
                <a:cs typeface="Menlo Regular"/>
                <a:sym typeface="Menlo Regular"/>
              </a:defRPr>
            </a:pPr>
          </a:p>
          <a:p>
            <a:pPr defTabSz="429768">
              <a:lnSpc>
                <a:spcPct val="100000"/>
              </a:lnSpc>
              <a:spcBef>
                <a:spcPts val="0"/>
              </a:spcBef>
              <a:defRPr b="1" sz="3290" u="sng">
                <a:solidFill>
                  <a:srgbClr val="6A9955"/>
                </a:solidFill>
                <a:latin typeface="Menlo Regular"/>
                <a:ea typeface="Menlo Regular"/>
                <a:cs typeface="Menlo Regular"/>
                <a:sym typeface="Menlo Regular"/>
              </a:defRPr>
            </a:pPr>
            <a:r>
              <a:t># end of program.</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2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2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2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2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0"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1"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2"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3"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4"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5"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6"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7" name="Gyro Sensor Program Tutorial"/>
          <p:cNvSpPr txBox="1"/>
          <p:nvPr>
            <p:ph type="title"/>
          </p:nvPr>
        </p:nvSpPr>
        <p:spPr>
          <a:prstGeom prst="rect">
            <a:avLst/>
          </a:prstGeom>
        </p:spPr>
        <p:txBody>
          <a:bodyPr/>
          <a:lstStyle>
            <a:lvl1pPr defTabSz="751205">
              <a:defRPr spc="-218" sz="10920"/>
            </a:lvl1pPr>
          </a:lstStyle>
          <a:p>
            <a:pPr/>
            <a:r>
              <a:t>Gyro Sensor Program Tutorial</a:t>
            </a:r>
          </a:p>
        </p:txBody>
      </p:sp>
      <p:sp>
        <p:nvSpPr>
          <p:cNvPr id="338" name="#!/usr/bin/env pybricks-micropython…"/>
          <p:cNvSpPr txBox="1"/>
          <p:nvPr/>
        </p:nvSpPr>
        <p:spPr>
          <a:xfrm>
            <a:off x="834757" y="3539720"/>
            <a:ext cx="22413991" cy="8397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120699">
            <a:normAutofit fontScale="100000" lnSpcReduction="0"/>
          </a:bodyPr>
          <a:lstStyle/>
          <a:p>
            <a:pPr defTabSz="457200">
              <a:lnSpc>
                <a:spcPct val="100000"/>
              </a:lnSpc>
              <a:spcBef>
                <a:spcPts val="0"/>
              </a:spcBef>
              <a:defRPr sz="2400">
                <a:solidFill>
                  <a:srgbClr val="6A9955"/>
                </a:solidFill>
                <a:latin typeface="Menlo Regular"/>
                <a:ea typeface="Menlo Regular"/>
                <a:cs typeface="Menlo Regular"/>
                <a:sym typeface="Menlo Regular"/>
              </a:defRPr>
            </a:pPr>
            <a:r>
              <a:t>#!/usr/bin/env pybricks-micropython</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pybricks.hubs </a:t>
            </a:r>
            <a:r>
              <a:rPr>
                <a:solidFill>
                  <a:srgbClr val="C586C0"/>
                </a:solidFill>
              </a:rPr>
              <a:t>import</a:t>
            </a:r>
            <a:r>
              <a:t> EV3Brick</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pybricks.ev3devices </a:t>
            </a:r>
            <a:r>
              <a:rPr>
                <a:solidFill>
                  <a:srgbClr val="C586C0"/>
                </a:solidFill>
              </a:rPr>
              <a:t>import</a:t>
            </a:r>
            <a:r>
              <a:t> (Motor, TouchSensor, ColorSensor,InfraredSensor, UltrasonicSensor, GyroSensor)</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pybricks.parameters </a:t>
            </a:r>
            <a:r>
              <a:rPr>
                <a:solidFill>
                  <a:srgbClr val="C586C0"/>
                </a:solidFill>
              </a:rPr>
              <a:t>import</a:t>
            </a:r>
            <a:r>
              <a:t> Port, Stop, Direction, Button, Color</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pybricks.tools </a:t>
            </a:r>
            <a:r>
              <a:rPr>
                <a:solidFill>
                  <a:srgbClr val="C586C0"/>
                </a:solidFill>
              </a:rPr>
              <a:t>import</a:t>
            </a:r>
            <a:r>
              <a:t> wait, StopWatch, DataLog</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pybricks.robotics </a:t>
            </a:r>
            <a:r>
              <a:rPr>
                <a:solidFill>
                  <a:srgbClr val="C586C0"/>
                </a:solidFill>
              </a:rPr>
              <a:t>import</a:t>
            </a:r>
            <a:r>
              <a:t> DriveBase</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pybricks.media.ev3dev </a:t>
            </a:r>
            <a:r>
              <a:rPr>
                <a:solidFill>
                  <a:srgbClr val="C586C0"/>
                </a:solidFill>
              </a:rPr>
              <a:t>import</a:t>
            </a:r>
            <a:r>
              <a:t> SoundFile, ImageFile</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586C0"/>
                </a:solidFill>
                <a:latin typeface="Menlo Regular"/>
                <a:ea typeface="Menlo Regular"/>
                <a:cs typeface="Menlo Regular"/>
                <a:sym typeface="Menlo Regular"/>
              </a:defRPr>
            </a:pPr>
            <a:r>
              <a:t>import</a:t>
            </a:r>
            <a:r>
              <a:rPr>
                <a:solidFill>
                  <a:srgbClr val="CCCCCC"/>
                </a:solidFill>
              </a:rPr>
              <a:t> time</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Create your objects here.</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ev3 </a:t>
            </a:r>
            <a:r>
              <a:rPr>
                <a:solidFill>
                  <a:srgbClr val="D4D4D4"/>
                </a:solidFill>
              </a:rPr>
              <a:t>=</a:t>
            </a:r>
            <a:r>
              <a:t> EV3Brick()</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gyroS </a:t>
            </a:r>
            <a:r>
              <a:rPr>
                <a:solidFill>
                  <a:srgbClr val="D4D4D4"/>
                </a:solidFill>
              </a:rPr>
              <a:t>=</a:t>
            </a:r>
            <a:r>
              <a:t> GyroSensor(Port.S1)</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sz="24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r>
              <a:t>robot </a:t>
            </a:r>
            <a:r>
              <a:rPr>
                <a:solidFill>
                  <a:srgbClr val="D4D4D4"/>
                </a:solidFill>
              </a:rPr>
              <a:t>= </a:t>
            </a:r>
            <a:r>
              <a:t>DriveBase(left_motor,right_motor,</a:t>
            </a:r>
            <a:r>
              <a:rPr>
                <a:solidFill>
                  <a:srgbClr val="9CDCFE"/>
                </a:solidFill>
              </a:rPr>
              <a:t>wheel_diameter</a:t>
            </a:r>
            <a:r>
              <a:rPr>
                <a:solidFill>
                  <a:srgbClr val="D4D4D4"/>
                </a:solidFill>
              </a:rPr>
              <a:t>=</a:t>
            </a:r>
            <a:r>
              <a:rPr>
                <a:solidFill>
                  <a:srgbClr val="B5CEA8"/>
                </a:solidFill>
              </a:rPr>
              <a:t>55.5</a:t>
            </a:r>
            <a:r>
              <a:t>,</a:t>
            </a:r>
            <a:r>
              <a:rPr>
                <a:solidFill>
                  <a:srgbClr val="9CDCFE"/>
                </a:solidFill>
              </a:rPr>
              <a:t>axle_track</a:t>
            </a:r>
            <a:r>
              <a:rPr>
                <a:solidFill>
                  <a:srgbClr val="D4D4D4"/>
                </a:solidFill>
              </a:rPr>
              <a:t>=</a:t>
            </a:r>
            <a:r>
              <a:rPr>
                <a:solidFill>
                  <a:srgbClr val="B5CEA8"/>
                </a:solidFill>
              </a:rPr>
              <a:t>104</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rPr>
                <a:solidFill>
                  <a:srgbClr val="CCCCCC"/>
                </a:solidFill>
              </a:rPr>
              <a:t>robot.drive(</a:t>
            </a:r>
            <a:r>
              <a:rPr>
                <a:solidFill>
                  <a:srgbClr val="B5CEA8"/>
                </a:solidFill>
              </a:rPr>
              <a:t>0</a:t>
            </a:r>
            <a:r>
              <a:rPr>
                <a:solidFill>
                  <a:srgbClr val="CCCCCC"/>
                </a:solidFill>
              </a:rPr>
              <a:t>,</a:t>
            </a:r>
            <a:r>
              <a:rPr>
                <a:solidFill>
                  <a:srgbClr val="B5CEA8"/>
                </a:solidFill>
              </a:rPr>
              <a:t>45</a:t>
            </a:r>
            <a:r>
              <a:rPr>
                <a:solidFill>
                  <a:srgbClr val="CCCCCC"/>
                </a:solidFill>
              </a:rPr>
              <a:t>) </a:t>
            </a:r>
            <a:r>
              <a:t># 0 forward speed, 45 deg/s turning (clockwise)</a:t>
            </a:r>
            <a:endParaRPr>
              <a:solidFill>
                <a:srgbClr val="CCCCCC"/>
              </a:solidFill>
            </a:endParaRPr>
          </a:p>
          <a:p>
            <a:pPr defTabSz="457200">
              <a:lnSpc>
                <a:spcPct val="100000"/>
              </a:lnSpc>
              <a:spcBef>
                <a:spcPts val="0"/>
              </a:spcBef>
              <a:defRPr sz="2400">
                <a:solidFill>
                  <a:srgbClr val="6A9955"/>
                </a:solidFill>
                <a:latin typeface="Menlo Regular"/>
                <a:ea typeface="Menlo Regular"/>
                <a:cs typeface="Menlo Regular"/>
                <a:sym typeface="Menlo Regular"/>
              </a:defRPr>
            </a:pPr>
            <a:endParaRPr>
              <a:solidFill>
                <a:srgbClr val="CCCCCC"/>
              </a:solidFill>
            </a:endParaRPr>
          </a:p>
          <a:p>
            <a:pPr defTabSz="457200">
              <a:lnSpc>
                <a:spcPct val="100000"/>
              </a:lnSpc>
              <a:spcBef>
                <a:spcPts val="0"/>
              </a:spcBef>
              <a:defRPr sz="2400">
                <a:solidFill>
                  <a:srgbClr val="6A9955"/>
                </a:solidFill>
                <a:latin typeface="Menlo Regular"/>
                <a:ea typeface="Menlo Regular"/>
                <a:cs typeface="Menlo Regular"/>
                <a:sym typeface="Menlo Regular"/>
              </a:defRPr>
            </a:pPr>
            <a:r>
              <a:t># while I have not yet turned 90°</a:t>
            </a:r>
          </a:p>
          <a:p>
            <a:pPr defTabSz="457200">
              <a:lnSpc>
                <a:spcPct val="100000"/>
              </a:lnSpc>
              <a:spcBef>
                <a:spcPts val="0"/>
              </a:spcBef>
              <a:defRPr sz="2400">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(gyroS.angle() </a:t>
            </a:r>
            <a:r>
              <a:rPr>
                <a:solidFill>
                  <a:srgbClr val="D4D4D4"/>
                </a:solidFill>
              </a:rPr>
              <a:t>&lt;</a:t>
            </a:r>
            <a:r>
              <a:rPr>
                <a:solidFill>
                  <a:srgbClr val="CCCCCC"/>
                </a:solidFill>
              </a:rPr>
              <a:t> </a:t>
            </a:r>
            <a:r>
              <a:rPr>
                <a:solidFill>
                  <a:srgbClr val="B5CEA8"/>
                </a:solidFill>
              </a:rPr>
              <a:t>90</a:t>
            </a:r>
            <a:r>
              <a:rPr>
                <a:solidFill>
                  <a:srgbClr val="CCCCCC"/>
                </a:solidFill>
              </a:rPr>
              <a:t>):</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    time.sleep(</a:t>
            </a:r>
            <a:r>
              <a:rPr>
                <a:solidFill>
                  <a:srgbClr val="B5CEA8"/>
                </a:solidFill>
              </a:rPr>
              <a:t>0.01</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r>
              <a:t>robot.stop()</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end of program.</a:t>
            </a:r>
          </a:p>
        </p:txBody>
      </p:sp>
      <p:sp>
        <p:nvSpPr>
          <p:cNvPr id="339" name="Full Program:"/>
          <p:cNvSpPr txBox="1"/>
          <p:nvPr/>
        </p:nvSpPr>
        <p:spPr>
          <a:xfrm>
            <a:off x="834757" y="2516416"/>
            <a:ext cx="22413991" cy="986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8055">
              <a:lnSpc>
                <a:spcPct val="100000"/>
              </a:lnSpc>
              <a:spcBef>
                <a:spcPts val="0"/>
              </a:spcBef>
              <a:defRPr sz="5390">
                <a:latin typeface="CMU Serif Roman"/>
                <a:ea typeface="CMU Serif Roman"/>
                <a:cs typeface="CMU Serif Roman"/>
                <a:sym typeface="CMU Serif Roman"/>
              </a:defRPr>
            </a:lvl1pPr>
          </a:lstStyle>
          <a:p>
            <a:pPr/>
            <a:r>
              <a:t>Full Program:</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3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3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3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3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2"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3"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4"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5"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6"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7"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8"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9" name="Lets test it"/>
          <p:cNvSpPr txBox="1"/>
          <p:nvPr>
            <p:ph type="title"/>
          </p:nvPr>
        </p:nvSpPr>
        <p:spPr>
          <a:prstGeom prst="rect">
            <a:avLst/>
          </a:prstGeom>
        </p:spPr>
        <p:txBody>
          <a:bodyPr/>
          <a:lstStyle>
            <a:lvl1pPr defTabSz="751205">
              <a:defRPr spc="-218" sz="10920"/>
            </a:lvl1pPr>
          </a:lstStyle>
          <a:p>
            <a:pPr/>
            <a:r>
              <a:t>Lets test it</a:t>
            </a:r>
          </a:p>
        </p:txBody>
      </p:sp>
      <p:sp>
        <p:nvSpPr>
          <p:cNvPr id="350" name="Run your program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Run your program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4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4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4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4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3"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4"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5"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6"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7"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8"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9"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0" name="Problems"/>
          <p:cNvSpPr txBox="1"/>
          <p:nvPr>
            <p:ph type="title"/>
          </p:nvPr>
        </p:nvSpPr>
        <p:spPr>
          <a:prstGeom prst="rect">
            <a:avLst/>
          </a:prstGeom>
        </p:spPr>
        <p:txBody>
          <a:bodyPr/>
          <a:lstStyle>
            <a:lvl1pPr defTabSz="751205">
              <a:defRPr spc="-218" sz="10920"/>
            </a:lvl1pPr>
          </a:lstStyle>
          <a:p>
            <a:pPr/>
            <a:r>
              <a:t>Problems</a:t>
            </a:r>
          </a:p>
        </p:txBody>
      </p:sp>
      <p:sp>
        <p:nvSpPr>
          <p:cNvPr id="361" name="Question: What if my robot stops late ?…"/>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Question: </a:t>
            </a:r>
            <a:r>
              <a:rPr i="1"/>
              <a:t>What if my robot stops late ?</a:t>
            </a:r>
            <a:endParaRPr i="1"/>
          </a:p>
          <a:p>
            <a:pPr lvl="1" defTabSz="457200">
              <a:lnSpc>
                <a:spcPct val="100000"/>
              </a:lnSpc>
              <a:spcBef>
                <a:spcPts val="0"/>
              </a:spcBef>
              <a:defRPr spc="0" sz="5500"/>
            </a:pPr>
            <a:r>
              <a:t>Answer: Decrease the threshold of 90° to 87° or 85°, or lower the speed.</a:t>
            </a:r>
          </a:p>
          <a:p>
            <a:pPr defTabSz="457200">
              <a:lnSpc>
                <a:spcPct val="100000"/>
              </a:lnSpc>
              <a:spcBef>
                <a:spcPts val="0"/>
              </a:spcBef>
              <a:defRPr spc="0" sz="5500"/>
            </a:pPr>
          </a:p>
          <a:p>
            <a:pPr defTabSz="457200">
              <a:lnSpc>
                <a:spcPct val="100000"/>
              </a:lnSpc>
              <a:spcBef>
                <a:spcPts val="0"/>
              </a:spcBef>
              <a:defRPr spc="0" sz="5500"/>
            </a:pPr>
            <a:r>
              <a:t>Question: </a:t>
            </a:r>
            <a:r>
              <a:rPr i="1"/>
              <a:t>What if my robot misses the angle ?</a:t>
            </a:r>
            <a:endParaRPr i="1"/>
          </a:p>
          <a:p>
            <a:pPr lvl="1" defTabSz="457200">
              <a:lnSpc>
                <a:spcPct val="100000"/>
              </a:lnSpc>
              <a:spcBef>
                <a:spcPts val="0"/>
              </a:spcBef>
              <a:defRPr spc="0" sz="5500"/>
            </a:pPr>
            <a:r>
              <a:t>Answer: Check that the gyro sensor is not drifting.</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5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5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5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5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1" name="Problems - Drifting Gyro - 1"/>
          <p:cNvSpPr txBox="1"/>
          <p:nvPr>
            <p:ph type="title"/>
          </p:nvPr>
        </p:nvSpPr>
        <p:spPr>
          <a:prstGeom prst="rect">
            <a:avLst/>
          </a:prstGeom>
        </p:spPr>
        <p:txBody>
          <a:bodyPr/>
          <a:lstStyle>
            <a:lvl1pPr defTabSz="751205">
              <a:defRPr spc="-218" sz="10920"/>
            </a:lvl1pPr>
          </a:lstStyle>
          <a:p>
            <a:pPr/>
            <a:r>
              <a:t>Problems - Drifting Gyro - 1</a:t>
            </a:r>
          </a:p>
        </p:txBody>
      </p:sp>
      <p:sp>
        <p:nvSpPr>
          <p:cNvPr id="372" name="If the gyro is drifting (changing value rapidly for no reason), we can do two things:…"/>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If the gyro is drifting (changing value rapidly for no reason), we can do two things:</a:t>
            </a:r>
          </a:p>
          <a:p>
            <a:pPr defTabSz="457200">
              <a:lnSpc>
                <a:spcPct val="100000"/>
              </a:lnSpc>
              <a:spcBef>
                <a:spcPts val="0"/>
              </a:spcBef>
              <a:defRPr spc="0" sz="5500"/>
            </a:pPr>
          </a:p>
          <a:p>
            <a:pPr lvl="1" defTabSz="457200">
              <a:lnSpc>
                <a:spcPct val="100000"/>
              </a:lnSpc>
              <a:spcBef>
                <a:spcPts val="0"/>
              </a:spcBef>
              <a:defRPr spc="0" sz="5500"/>
            </a:pPr>
            <a:r>
              <a:t>We can recalibrate it by asking for a speed and then an angle:</a:t>
            </a:r>
          </a:p>
          <a:p>
            <a:pPr lvl="1" defTabSz="457200">
              <a:lnSpc>
                <a:spcPct val="100000"/>
              </a:lnSpc>
              <a:spcBef>
                <a:spcPts val="0"/>
              </a:spcBef>
              <a:defRPr spc="0" sz="5500"/>
            </a:pPr>
          </a:p>
          <a:p>
            <a:pPr lvl="1" defTabSz="457200">
              <a:lnSpc>
                <a:spcPct val="100000"/>
              </a:lnSpc>
              <a:spcBef>
                <a:spcPts val="0"/>
              </a:spcBef>
              <a:buChar char=" "/>
              <a:defRPr spc="0" sz="5500">
                <a:latin typeface="CMU Typewriter Text Regular"/>
                <a:ea typeface="CMU Typewriter Text Regular"/>
                <a:cs typeface="CMU Typewriter Text Regular"/>
                <a:sym typeface="CMU Typewriter Text Regular"/>
              </a:defRPr>
            </a:pPr>
            <a:r>
              <a:t>gyroS = </a:t>
            </a:r>
            <a:r>
              <a:rPr>
                <a:solidFill>
                  <a:schemeClr val="accent2">
                    <a:hueOff val="-206910"/>
                    <a:satOff val="-12829"/>
                    <a:lumOff val="16238"/>
                  </a:schemeClr>
                </a:solidFill>
              </a:rPr>
              <a:t>GyroSensor</a:t>
            </a:r>
            <a:r>
              <a:t>(</a:t>
            </a:r>
            <a:r>
              <a:rPr>
                <a:solidFill>
                  <a:schemeClr val="accent1">
                    <a:lumOff val="13575"/>
                  </a:schemeClr>
                </a:solidFill>
              </a:rPr>
              <a:t>Port</a:t>
            </a:r>
            <a:r>
              <a:t>.</a:t>
            </a:r>
            <a:r>
              <a:rPr>
                <a:solidFill>
                  <a:schemeClr val="accent4">
                    <a:hueOff val="475731"/>
                    <a:satOff val="-4338"/>
                    <a:lumOff val="10182"/>
                  </a:schemeClr>
                </a:solidFill>
              </a:rPr>
              <a:t>S1</a:t>
            </a:r>
            <a:r>
              <a:t>)</a:t>
            </a:r>
          </a:p>
          <a:p>
            <a:pPr lvl="1" defTabSz="457200">
              <a:lnSpc>
                <a:spcPct val="100000"/>
              </a:lnSpc>
              <a:spcBef>
                <a:spcPts val="0"/>
              </a:spcBef>
              <a:buChar char=" "/>
              <a:defRPr spc="0" sz="5500">
                <a:latin typeface="CMU Typewriter Text Regular"/>
                <a:ea typeface="CMU Typewriter Text Regular"/>
                <a:cs typeface="CMU Typewriter Text Regular"/>
                <a:sym typeface="CMU Typewriter Text Regular"/>
              </a:defRPr>
            </a:pPr>
            <a:r>
              <a:t>gyroS.</a:t>
            </a:r>
            <a:r>
              <a:rPr>
                <a:solidFill>
                  <a:schemeClr val="accent6">
                    <a:satOff val="15236"/>
                    <a:lumOff val="17673"/>
                  </a:schemeClr>
                </a:solidFill>
              </a:rPr>
              <a:t>speed</a:t>
            </a:r>
            <a:r>
              <a:t>()</a:t>
            </a:r>
          </a:p>
          <a:p>
            <a:pPr lvl="1" defTabSz="457200">
              <a:lnSpc>
                <a:spcPct val="100000"/>
              </a:lnSpc>
              <a:spcBef>
                <a:spcPts val="0"/>
              </a:spcBef>
              <a:buChar char=" "/>
              <a:defRPr spc="0" sz="5500">
                <a:latin typeface="CMU Typewriter Text Regular"/>
                <a:ea typeface="CMU Typewriter Text Regular"/>
                <a:cs typeface="CMU Typewriter Text Regular"/>
                <a:sym typeface="CMU Typewriter Text Regular"/>
              </a:defRPr>
            </a:pPr>
            <a:r>
              <a:t>gyroS.</a:t>
            </a:r>
            <a:r>
              <a:rPr>
                <a:solidFill>
                  <a:schemeClr val="accent6">
                    <a:satOff val="15236"/>
                    <a:lumOff val="17673"/>
                  </a:schemeClr>
                </a:solidFill>
              </a:rPr>
              <a:t>angle</a:t>
            </a:r>
            <a:r>
              <a:t>()</a:t>
            </a:r>
          </a:p>
          <a:p>
            <a:pPr lvl="1" defTabSz="457200">
              <a:lnSpc>
                <a:spcPct val="100000"/>
              </a:lnSpc>
              <a:spcBef>
                <a:spcPts val="0"/>
              </a:spcBef>
              <a:buChar char=" "/>
              <a:defRPr spc="0" sz="5500">
                <a:solidFill>
                  <a:schemeClr val="accent5"/>
                </a:solidFill>
                <a:latin typeface="CMU Typewriter Text Regular"/>
                <a:ea typeface="CMU Typewriter Text Regular"/>
                <a:cs typeface="CMU Typewriter Text Regular"/>
                <a:sym typeface="CMU Typewriter Text Regular"/>
              </a:defRPr>
            </a:pPr>
            <a:r>
              <a:t># done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6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6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7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6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5"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6"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7"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8"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9"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0"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1"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2" name="Problems - Drifting Gyro - 2"/>
          <p:cNvSpPr txBox="1"/>
          <p:nvPr>
            <p:ph type="title"/>
          </p:nvPr>
        </p:nvSpPr>
        <p:spPr>
          <a:prstGeom prst="rect">
            <a:avLst/>
          </a:prstGeom>
        </p:spPr>
        <p:txBody>
          <a:bodyPr/>
          <a:lstStyle>
            <a:lvl1pPr defTabSz="751205">
              <a:defRPr spc="-218" sz="10920"/>
            </a:lvl1pPr>
          </a:lstStyle>
          <a:p>
            <a:pPr/>
            <a:r>
              <a:t>Problems - Drifting Gyro - 2</a:t>
            </a:r>
          </a:p>
        </p:txBody>
      </p:sp>
      <p:sp>
        <p:nvSpPr>
          <p:cNvPr id="383" name="If the gyro is drifting (changing value rapidly for no reason), we can do two things:…"/>
          <p:cNvSpPr txBox="1"/>
          <p:nvPr>
            <p:ph type="body" idx="1"/>
          </p:nvPr>
        </p:nvSpPr>
        <p:spPr>
          <a:xfrm>
            <a:off x="571500" y="3189234"/>
            <a:ext cx="23241000" cy="8397982"/>
          </a:xfrm>
          <a:prstGeom prst="rect">
            <a:avLst/>
          </a:prstGeom>
        </p:spPr>
        <p:txBody>
          <a:bodyPr/>
          <a:lstStyle/>
          <a:p>
            <a:pPr marL="352043" indent="-352043" defTabSz="352043">
              <a:lnSpc>
                <a:spcPct val="100000"/>
              </a:lnSpc>
              <a:spcBef>
                <a:spcPts val="0"/>
              </a:spcBef>
              <a:defRPr spc="0" sz="4235"/>
            </a:pPr>
            <a:r>
              <a:t>If the gyro is drifting (changing value rapidly for no reason), we can do two things:</a:t>
            </a:r>
          </a:p>
          <a:p>
            <a:pPr marL="352043" indent="-352043" defTabSz="352043">
              <a:lnSpc>
                <a:spcPct val="100000"/>
              </a:lnSpc>
              <a:spcBef>
                <a:spcPts val="0"/>
              </a:spcBef>
              <a:defRPr spc="0" sz="4235"/>
            </a:pPr>
          </a:p>
          <a:p>
            <a:pPr lvl="1" marL="704087" indent="-352043" defTabSz="352043">
              <a:lnSpc>
                <a:spcPct val="100000"/>
              </a:lnSpc>
              <a:spcBef>
                <a:spcPts val="0"/>
              </a:spcBef>
              <a:defRPr spc="0" sz="4235"/>
            </a:pPr>
            <a:r>
              <a:t>We can also tell the EV3 to ask for the wrong sensor, and then the correct one:</a:t>
            </a:r>
          </a:p>
          <a:p>
            <a:pPr lvl="1" marL="704087" indent="-352043" defTabSz="352043">
              <a:lnSpc>
                <a:spcPct val="100000"/>
              </a:lnSpc>
              <a:spcBef>
                <a:spcPts val="0"/>
              </a:spcBef>
              <a:defRPr spc="0" sz="4235"/>
            </a:pPr>
          </a:p>
          <a:p>
            <a:pPr lvl="1" marL="704087" indent="-352043" defTabSz="352043">
              <a:lnSpc>
                <a:spcPct val="100000"/>
              </a:lnSpc>
              <a:spcBef>
                <a:spcPts val="0"/>
              </a:spcBef>
              <a:buChar char=" "/>
              <a:defRPr spc="0" sz="4235">
                <a:latin typeface="CMU Typewriter Text Regular"/>
                <a:ea typeface="CMU Typewriter Text Regular"/>
                <a:cs typeface="CMU Typewriter Text Regular"/>
                <a:sym typeface="CMU Typewriter Text Regular"/>
              </a:defRPr>
            </a:pPr>
            <a:r>
              <a:rPr>
                <a:solidFill>
                  <a:schemeClr val="accent4">
                    <a:hueOff val="-613784"/>
                    <a:lumOff val="1275"/>
                  </a:schemeClr>
                </a:solidFill>
              </a:rPr>
              <a:t>try</a:t>
            </a:r>
            <a:r>
              <a:t>:</a:t>
            </a:r>
          </a:p>
          <a:p>
            <a:pPr lvl="1" marL="704087" indent="-352043" defTabSz="352043">
              <a:lnSpc>
                <a:spcPct val="100000"/>
              </a:lnSpc>
              <a:spcBef>
                <a:spcPts val="0"/>
              </a:spcBef>
              <a:buChar char=" "/>
              <a:defRPr spc="0" sz="4235">
                <a:latin typeface="CMU Typewriter Text Regular"/>
                <a:ea typeface="CMU Typewriter Text Regular"/>
                <a:cs typeface="CMU Typewriter Text Regular"/>
                <a:sym typeface="CMU Typewriter Text Regular"/>
              </a:defRPr>
            </a:pPr>
            <a:r>
              <a:t>    tmp = </a:t>
            </a:r>
            <a:r>
              <a:rPr>
                <a:solidFill>
                  <a:schemeClr val="accent2">
                    <a:hueOff val="-206910"/>
                    <a:satOff val="-12829"/>
                    <a:lumOff val="16238"/>
                  </a:schemeClr>
                </a:solidFill>
              </a:rPr>
              <a:t>UltrasonicSensor</a:t>
            </a:r>
            <a:r>
              <a:t>(</a:t>
            </a:r>
            <a:r>
              <a:rPr>
                <a:solidFill>
                  <a:schemeClr val="accent1">
                    <a:lumOff val="13575"/>
                  </a:schemeClr>
                </a:solidFill>
              </a:rPr>
              <a:t>Port</a:t>
            </a:r>
            <a:r>
              <a:t>.</a:t>
            </a:r>
            <a:r>
              <a:rPr>
                <a:solidFill>
                  <a:schemeClr val="accent4">
                    <a:hueOff val="475731"/>
                    <a:satOff val="-4338"/>
                    <a:lumOff val="10182"/>
                  </a:schemeClr>
                </a:solidFill>
              </a:rPr>
              <a:t>S1</a:t>
            </a:r>
            <a:r>
              <a:t>) </a:t>
            </a:r>
            <a:r>
              <a:rPr>
                <a:solidFill>
                  <a:schemeClr val="accent5"/>
                </a:solidFill>
              </a:rPr>
              <a:t># temporary wrong sensor</a:t>
            </a:r>
          </a:p>
          <a:p>
            <a:pPr lvl="1" marL="704087" indent="-352043" defTabSz="352043">
              <a:lnSpc>
                <a:spcPct val="100000"/>
              </a:lnSpc>
              <a:spcBef>
                <a:spcPts val="0"/>
              </a:spcBef>
              <a:buChar char=" "/>
              <a:defRPr spc="0" sz="4235">
                <a:latin typeface="CMU Typewriter Text Regular"/>
                <a:ea typeface="CMU Typewriter Text Regular"/>
                <a:cs typeface="CMU Typewriter Text Regular"/>
                <a:sym typeface="CMU Typewriter Text Regular"/>
              </a:defRPr>
            </a:pPr>
            <a:r>
              <a:t>    tmp.</a:t>
            </a:r>
            <a:r>
              <a:rPr>
                <a:solidFill>
                  <a:schemeClr val="accent6">
                    <a:satOff val="15236"/>
                    <a:lumOff val="17673"/>
                  </a:schemeClr>
                </a:solidFill>
              </a:rPr>
              <a:t>distance</a:t>
            </a:r>
            <a:r>
              <a:t>() </a:t>
            </a:r>
            <a:r>
              <a:rPr>
                <a:solidFill>
                  <a:schemeClr val="accent5"/>
                </a:solidFill>
              </a:rPr>
              <a:t># asking for the wrong data</a:t>
            </a:r>
            <a:endParaRPr>
              <a:solidFill>
                <a:schemeClr val="accent5"/>
              </a:solidFill>
            </a:endParaRPr>
          </a:p>
          <a:p>
            <a:pPr lvl="1" marL="704087" indent="-352043" defTabSz="352043">
              <a:lnSpc>
                <a:spcPct val="100000"/>
              </a:lnSpc>
              <a:spcBef>
                <a:spcPts val="0"/>
              </a:spcBef>
              <a:buChar char=" "/>
              <a:defRPr spc="0" sz="4235">
                <a:solidFill>
                  <a:schemeClr val="accent4">
                    <a:hueOff val="-613784"/>
                    <a:lumOff val="1275"/>
                  </a:schemeClr>
                </a:solidFill>
                <a:latin typeface="CMU Typewriter Text Regular"/>
                <a:ea typeface="CMU Typewriter Text Regular"/>
                <a:cs typeface="CMU Typewriter Text Regular"/>
                <a:sym typeface="CMU Typewriter Text Regular"/>
              </a:defRPr>
            </a:pPr>
            <a:r>
              <a:t>except</a:t>
            </a:r>
            <a:r>
              <a:rPr>
                <a:solidFill>
                  <a:srgbClr val="FFFFFF"/>
                </a:solidFill>
              </a:rPr>
              <a:t>:</a:t>
            </a:r>
            <a:endParaRPr>
              <a:solidFill>
                <a:srgbClr val="FFFFFF"/>
              </a:solidFill>
            </a:endParaRPr>
          </a:p>
          <a:p>
            <a:pPr lvl="1" marL="704087" indent="-352043" defTabSz="352043">
              <a:lnSpc>
                <a:spcPct val="100000"/>
              </a:lnSpc>
              <a:spcBef>
                <a:spcPts val="0"/>
              </a:spcBef>
              <a:buChar char=" "/>
              <a:defRPr spc="0" sz="4235">
                <a:solidFill>
                  <a:schemeClr val="accent4">
                    <a:hueOff val="-613784"/>
                    <a:lumOff val="1275"/>
                  </a:schemeClr>
                </a:solidFill>
                <a:latin typeface="CMU Typewriter Text Regular"/>
                <a:ea typeface="CMU Typewriter Text Regular"/>
                <a:cs typeface="CMU Typewriter Text Regular"/>
                <a:sym typeface="CMU Typewriter Text Regular"/>
              </a:defRPr>
            </a:pPr>
            <a:r>
              <a:rPr>
                <a:solidFill>
                  <a:srgbClr val="FFFFFF"/>
                </a:solidFill>
              </a:rPr>
              <a:t>    </a:t>
            </a:r>
            <a:r>
              <a:t>print</a:t>
            </a:r>
            <a:r>
              <a:rPr>
                <a:solidFill>
                  <a:srgbClr val="FFFFFF"/>
                </a:solidFill>
              </a:rPr>
              <a:t>(</a:t>
            </a:r>
            <a:r>
              <a:rPr>
                <a:solidFill>
                  <a:schemeClr val="accent3">
                    <a:hueOff val="-385756"/>
                    <a:satOff val="-32155"/>
                    <a:lumOff val="17967"/>
                  </a:schemeClr>
                </a:solidFill>
              </a:rPr>
              <a:t>"failed"</a:t>
            </a:r>
            <a:r>
              <a:rPr>
                <a:solidFill>
                  <a:srgbClr val="FFFFFF"/>
                </a:solidFill>
              </a:rPr>
              <a:t>)</a:t>
            </a:r>
          </a:p>
          <a:p>
            <a:pPr lvl="1" marL="704087" indent="-352043" defTabSz="352043">
              <a:lnSpc>
                <a:spcPct val="100000"/>
              </a:lnSpc>
              <a:spcBef>
                <a:spcPts val="0"/>
              </a:spcBef>
              <a:buChar char=" "/>
              <a:defRPr spc="0" sz="4235">
                <a:latin typeface="CMU Typewriter Text Regular"/>
                <a:ea typeface="CMU Typewriter Text Regular"/>
                <a:cs typeface="CMU Typewriter Text Regular"/>
                <a:sym typeface="CMU Typewriter Text Regular"/>
              </a:defRPr>
            </a:pPr>
            <a:r>
              <a:t>gyroS = </a:t>
            </a:r>
            <a:r>
              <a:rPr>
                <a:solidFill>
                  <a:schemeClr val="accent2">
                    <a:hueOff val="-206910"/>
                    <a:satOff val="-12829"/>
                    <a:lumOff val="16238"/>
                  </a:schemeClr>
                </a:solidFill>
              </a:rPr>
              <a:t>GyroSensor</a:t>
            </a:r>
            <a:r>
              <a:t>(</a:t>
            </a:r>
            <a:r>
              <a:rPr>
                <a:solidFill>
                  <a:schemeClr val="accent1">
                    <a:lumOff val="13575"/>
                  </a:schemeClr>
                </a:solidFill>
              </a:rPr>
              <a:t>Port</a:t>
            </a:r>
            <a:r>
              <a:t>.</a:t>
            </a:r>
            <a:r>
              <a:rPr>
                <a:solidFill>
                  <a:schemeClr val="accent4">
                    <a:hueOff val="475731"/>
                    <a:satOff val="-4338"/>
                    <a:lumOff val="10182"/>
                  </a:schemeClr>
                </a:solidFill>
              </a:rPr>
              <a:t>S1</a:t>
            </a:r>
            <a:r>
              <a:t>)</a:t>
            </a:r>
          </a:p>
          <a:p>
            <a:pPr lvl="1" marL="704087" indent="-352043" defTabSz="352043">
              <a:lnSpc>
                <a:spcPct val="100000"/>
              </a:lnSpc>
              <a:spcBef>
                <a:spcPts val="0"/>
              </a:spcBef>
              <a:buChar char=" "/>
              <a:defRPr spc="0" sz="4235">
                <a:latin typeface="CMU Typewriter Text Regular"/>
                <a:ea typeface="CMU Typewriter Text Regular"/>
                <a:cs typeface="CMU Typewriter Text Regular"/>
                <a:sym typeface="CMU Typewriter Text Regular"/>
              </a:defRPr>
            </a:pPr>
            <a:r>
              <a:t>gyroS.</a:t>
            </a:r>
            <a:r>
              <a:rPr>
                <a:solidFill>
                  <a:schemeClr val="accent6">
                    <a:satOff val="15236"/>
                    <a:lumOff val="17673"/>
                  </a:schemeClr>
                </a:solidFill>
              </a:rPr>
              <a:t>angle</a:t>
            </a:r>
            <a:r>
              <a:t>()</a:t>
            </a:r>
          </a:p>
          <a:p>
            <a:pPr lvl="1" marL="704087" indent="-352043" defTabSz="352043">
              <a:lnSpc>
                <a:spcPct val="100000"/>
              </a:lnSpc>
              <a:spcBef>
                <a:spcPts val="0"/>
              </a:spcBef>
              <a:buChar char=" "/>
              <a:defRPr spc="0" sz="4235">
                <a:solidFill>
                  <a:schemeClr val="accent5"/>
                </a:solidFill>
                <a:latin typeface="CMU Typewriter Text Regular"/>
                <a:ea typeface="CMU Typewriter Text Regular"/>
                <a:cs typeface="CMU Typewriter Text Regular"/>
                <a:sym typeface="CMU Typewriter Text Regular"/>
              </a:defRPr>
            </a:pPr>
            <a:r>
              <a:t># done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7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8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8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7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based on the Introduction to Programming EV3 Curriculum developed by Carnegie-Mellon Robotics Academy https://www.cmu.edu/roboticsacademy/roboticscurriculum/index.html…"/>
          <p:cNvSpPr txBox="1"/>
          <p:nvPr>
            <p:ph type="body" idx="1"/>
          </p:nvPr>
        </p:nvSpPr>
        <p:spPr>
          <a:xfrm>
            <a:off x="571500" y="3890207"/>
            <a:ext cx="23241000" cy="7697009"/>
          </a:xfrm>
          <a:prstGeom prst="rect">
            <a:avLst/>
          </a:prstGeom>
        </p:spPr>
        <p:txBody>
          <a:bodyPr/>
          <a:lstStyle/>
          <a:p>
            <a:pPr defTabSz="457200">
              <a:lnSpc>
                <a:spcPct val="100000"/>
              </a:lnSpc>
              <a:spcBef>
                <a:spcPts val="0"/>
              </a:spcBef>
              <a:defRPr spc="0"/>
            </a:pPr>
            <a:r>
              <a:t>based on the Introduction to Programming EV3 Curriculum developed by Carnegie-Mellon Robotics Academy </a:t>
            </a:r>
            <a:r>
              <a:rPr u="sng">
                <a:hlinkClick r:id="rId2" invalidUrl="" action="" tgtFrame="" tooltip="" history="1" highlightClick="0" endSnd="0"/>
              </a:rPr>
              <a:t>https://www.cmu.edu/roboticsacademy/roboticscurriculum/index.html</a:t>
            </a:r>
          </a:p>
          <a:p>
            <a:pPr defTabSz="457200">
              <a:lnSpc>
                <a:spcPct val="100000"/>
              </a:lnSpc>
              <a:spcBef>
                <a:spcPts val="0"/>
              </a:spcBef>
              <a:defRPr spc="0"/>
            </a:pPr>
          </a:p>
          <a:p>
            <a:pPr defTabSz="457200">
              <a:lnSpc>
                <a:spcPct val="100000"/>
              </a:lnSpc>
              <a:spcBef>
                <a:spcPts val="0"/>
              </a:spcBef>
              <a:defRPr spc="0"/>
            </a:pPr>
            <a:r>
              <a:t>FLL City Shaper Challenge </a:t>
            </a:r>
          </a:p>
          <a:p>
            <a:pPr lvl="7" marL="0" indent="0" defTabSz="457200">
              <a:lnSpc>
                <a:spcPct val="100000"/>
              </a:lnSpc>
              <a:spcBef>
                <a:spcPts val="0"/>
              </a:spcBef>
              <a:buSzTx/>
              <a:buNone/>
              <a:defRPr sz="4200">
                <a:latin typeface="CMU Serif Roman"/>
                <a:ea typeface="CMU Serif Roman"/>
                <a:cs typeface="CMU Serif Roman"/>
                <a:sym typeface="CMU Serif Roman"/>
              </a:defRPr>
            </a:pPr>
            <a:r>
              <a:t>    </a:t>
            </a:r>
            <a:r>
              <a:rPr u="sng">
                <a:hlinkClick r:id="rId3" invalidUrl="" action="" tgtFrame="" tooltip="" history="1" highlightClick="0" endSnd="0"/>
              </a:rPr>
              <a:t>https://www.firstinspires.org/resource-library/fll/challenge/challenge-and-resources</a:t>
            </a:r>
          </a:p>
        </p:txBody>
      </p:sp>
      <p:sp>
        <p:nvSpPr>
          <p:cNvPr id="198" name="Curriculum"/>
          <p:cNvSpPr txBox="1"/>
          <p:nvPr>
            <p:ph type="title"/>
          </p:nvPr>
        </p:nvSpPr>
        <p:spPr>
          <a:prstGeom prst="rect">
            <a:avLst/>
          </a:prstGeom>
        </p:spPr>
        <p:txBody>
          <a:bodyPr/>
          <a:lstStyle>
            <a:lvl1pPr defTabSz="751205">
              <a:defRPr spc="-218" sz="10920"/>
            </a:lvl1pPr>
          </a:lstStyle>
          <a:p>
            <a:pPr/>
            <a:r>
              <a:t>Curriculum</a:t>
            </a:r>
          </a:p>
        </p:txBody>
      </p:sp>
      <p:sp>
        <p:nvSpPr>
          <p:cNvPr id="199" name="Szöveg"/>
          <p:cNvSpPr txBox="1"/>
          <p:nvPr/>
        </p:nvSpPr>
        <p:spPr>
          <a:xfrm>
            <a:off x="11598516" y="6457950"/>
            <a:ext cx="1636397" cy="800101"/>
          </a:xfrm>
          <a:prstGeom prst="rect">
            <a:avLst/>
          </a:prstGeom>
          <a:ln w="12700">
            <a:miter lim="400000"/>
          </a:ln>
        </p:spPr>
        <p:txBody>
          <a:bodyPr wrap="none" lIns="50800" tIns="50800" rIns="50800" bIns="50800" anchor="ctr">
            <a:spAutoFit/>
          </a:bodyPr>
          <a:lstStyle/>
          <a:p>
            <a:pPr defTabSz="825500">
              <a:lnSpc>
                <a:spcPct val="80000"/>
              </a:lnSpc>
              <a:spcBef>
                <a:spcPts val="3600"/>
              </a:spcBef>
              <a:defRPr spc="-42" sz="4200">
                <a:latin typeface="CMU Serif Roman"/>
                <a:ea typeface="CMU Serif Roman"/>
                <a:cs typeface="CMU Serif Roman"/>
                <a:sym typeface="CMU Serif Roman"/>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How is this useful ??"/>
          <p:cNvSpPr txBox="1"/>
          <p:nvPr>
            <p:ph type="title"/>
          </p:nvPr>
        </p:nvSpPr>
        <p:spPr>
          <a:prstGeom prst="rect">
            <a:avLst/>
          </a:prstGeom>
        </p:spPr>
        <p:txBody>
          <a:bodyPr/>
          <a:lstStyle>
            <a:lvl1pPr defTabSz="751205">
              <a:defRPr spc="-218" sz="10920"/>
            </a:lvl1pPr>
          </a:lstStyle>
          <a:p>
            <a:pPr/>
            <a:r>
              <a:t>How is this useful ??</a:t>
            </a:r>
          </a:p>
        </p:txBody>
      </p:sp>
      <p:sp>
        <p:nvSpPr>
          <p:cNvPr id="386" name="We have to go long distances on the field…."/>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We have to go long distances on the field….</a:t>
            </a:r>
          </a:p>
        </p:txBody>
      </p:sp>
      <p:pic>
        <p:nvPicPr>
          <p:cNvPr id="387" name="FieldCityShaper.png" descr="FieldCityShaper.png"/>
          <p:cNvPicPr>
            <a:picLocks noChangeAspect="1"/>
          </p:cNvPicPr>
          <p:nvPr/>
        </p:nvPicPr>
        <p:blipFill>
          <a:blip r:embed="rId2">
            <a:extLst/>
          </a:blip>
          <a:stretch>
            <a:fillRect/>
          </a:stretch>
        </p:blipFill>
        <p:spPr>
          <a:xfrm>
            <a:off x="5050327" y="4183702"/>
            <a:ext cx="14283346" cy="80577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How is this useful ??"/>
          <p:cNvSpPr txBox="1"/>
          <p:nvPr>
            <p:ph type="title"/>
          </p:nvPr>
        </p:nvSpPr>
        <p:spPr>
          <a:prstGeom prst="rect">
            <a:avLst/>
          </a:prstGeom>
        </p:spPr>
        <p:txBody>
          <a:bodyPr/>
          <a:lstStyle>
            <a:lvl1pPr defTabSz="751205">
              <a:defRPr spc="-218" sz="10920"/>
            </a:lvl1pPr>
          </a:lstStyle>
          <a:p>
            <a:pPr/>
            <a:r>
              <a:t>How is this useful ??</a:t>
            </a:r>
          </a:p>
        </p:txBody>
      </p:sp>
      <p:sp>
        <p:nvSpPr>
          <p:cNvPr id="390" name="If the robot moves straight, it shouldn’t change its angle righ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If the robot moves straight, it shouldn’t change its angle right ?</a:t>
            </a:r>
          </a:p>
        </p:txBody>
      </p:sp>
      <p:pic>
        <p:nvPicPr>
          <p:cNvPr id="391" name="FieldCityShaper.png" descr="FieldCityShaper.png"/>
          <p:cNvPicPr>
            <a:picLocks noChangeAspect="1"/>
          </p:cNvPicPr>
          <p:nvPr/>
        </p:nvPicPr>
        <p:blipFill>
          <a:blip r:embed="rId2">
            <a:extLst/>
          </a:blip>
          <a:stretch>
            <a:fillRect/>
          </a:stretch>
        </p:blipFill>
        <p:spPr>
          <a:xfrm>
            <a:off x="5050327" y="4183702"/>
            <a:ext cx="14283346" cy="80577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How is this useful ??"/>
          <p:cNvSpPr txBox="1"/>
          <p:nvPr>
            <p:ph type="title"/>
          </p:nvPr>
        </p:nvSpPr>
        <p:spPr>
          <a:prstGeom prst="rect">
            <a:avLst/>
          </a:prstGeom>
        </p:spPr>
        <p:txBody>
          <a:bodyPr/>
          <a:lstStyle>
            <a:lvl1pPr defTabSz="751205">
              <a:defRPr spc="-218" sz="10920"/>
            </a:lvl1pPr>
          </a:lstStyle>
          <a:p>
            <a:pPr/>
            <a:r>
              <a:t>How is this useful ??</a:t>
            </a:r>
          </a:p>
        </p:txBody>
      </p:sp>
      <p:sp>
        <p:nvSpPr>
          <p:cNvPr id="394" name="Lets follow an ‘angle’ across the table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Lets follow an ‘angle’ across the table !</a:t>
            </a:r>
          </a:p>
        </p:txBody>
      </p:sp>
      <p:pic>
        <p:nvPicPr>
          <p:cNvPr id="395" name="FieldCityShaper.png" descr="FieldCityShaper.png"/>
          <p:cNvPicPr>
            <a:picLocks noChangeAspect="1"/>
          </p:cNvPicPr>
          <p:nvPr/>
        </p:nvPicPr>
        <p:blipFill>
          <a:blip r:embed="rId2">
            <a:extLst/>
          </a:blip>
          <a:stretch>
            <a:fillRect/>
          </a:stretch>
        </p:blipFill>
        <p:spPr>
          <a:xfrm>
            <a:off x="5050327" y="4183702"/>
            <a:ext cx="14283346" cy="80577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Line Following - Gyro"/>
          <p:cNvSpPr txBox="1"/>
          <p:nvPr>
            <p:ph type="title"/>
          </p:nvPr>
        </p:nvSpPr>
        <p:spPr>
          <a:prstGeom prst="rect">
            <a:avLst/>
          </a:prstGeom>
        </p:spPr>
        <p:txBody>
          <a:bodyPr/>
          <a:lstStyle>
            <a:lvl1pPr defTabSz="751205">
              <a:defRPr spc="-218" sz="10920"/>
            </a:lvl1pPr>
          </a:lstStyle>
          <a:p>
            <a:pPr/>
            <a:r>
              <a:t>Line Following - Gyro</a:t>
            </a:r>
          </a:p>
        </p:txBody>
      </p:sp>
      <p:sp>
        <p:nvSpPr>
          <p:cNvPr id="398" name="Let’s remember from last time how we followed lines.…"/>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Let’s remember from last time how we followed lines.</a:t>
            </a:r>
          </a:p>
          <a:p>
            <a:pPr defTabSz="457200">
              <a:lnSpc>
                <a:spcPct val="100000"/>
              </a:lnSpc>
              <a:spcBef>
                <a:spcPts val="0"/>
              </a:spcBef>
              <a:defRPr spc="0" sz="5500"/>
            </a:pPr>
            <a:r>
              <a:t>We followed the edge of the line, where the sensor read </a:t>
            </a:r>
            <a:r>
              <a:rPr>
                <a:latin typeface="CMU Typewriter Text Regular"/>
                <a:ea typeface="CMU Typewriter Text Regular"/>
                <a:cs typeface="CMU Typewriter Text Regular"/>
                <a:sym typeface="CMU Typewriter Text Regular"/>
              </a:rPr>
              <a:t>50.</a:t>
            </a:r>
          </a:p>
        </p:txBody>
      </p:sp>
      <p:pic>
        <p:nvPicPr>
          <p:cNvPr id="399" name="FollowingLine.png" descr="FollowingLine.png"/>
          <p:cNvPicPr>
            <a:picLocks noChangeAspect="1"/>
          </p:cNvPicPr>
          <p:nvPr/>
        </p:nvPicPr>
        <p:blipFill>
          <a:blip r:embed="rId2">
            <a:extLst/>
          </a:blip>
          <a:srcRect l="0" t="7382" r="0" b="7382"/>
          <a:stretch>
            <a:fillRect/>
          </a:stretch>
        </p:blipFill>
        <p:spPr>
          <a:xfrm>
            <a:off x="7269091" y="5810288"/>
            <a:ext cx="10451133" cy="55758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Line Following - Gyro"/>
          <p:cNvSpPr txBox="1"/>
          <p:nvPr>
            <p:ph type="title"/>
          </p:nvPr>
        </p:nvSpPr>
        <p:spPr>
          <a:prstGeom prst="rect">
            <a:avLst/>
          </a:prstGeom>
        </p:spPr>
        <p:txBody>
          <a:bodyPr/>
          <a:lstStyle>
            <a:lvl1pPr defTabSz="751205">
              <a:defRPr spc="-218" sz="10920"/>
            </a:lvl1pPr>
          </a:lstStyle>
          <a:p>
            <a:pPr/>
            <a:r>
              <a:t>Line Following - Gyro</a:t>
            </a:r>
          </a:p>
        </p:txBody>
      </p:sp>
      <p:sp>
        <p:nvSpPr>
          <p:cNvPr id="402" name="This time, we’ll follow the actual imaginary line, where the gyro will always read the same thing.…"/>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This time, we’ll follow the actual imaginary line, where the gyro will always read the same thing.</a:t>
            </a:r>
          </a:p>
          <a:p>
            <a:pPr defTabSz="457200">
              <a:lnSpc>
                <a:spcPct val="100000"/>
              </a:lnSpc>
              <a:spcBef>
                <a:spcPts val="0"/>
              </a:spcBef>
              <a:defRPr spc="0" sz="5500"/>
            </a:pPr>
            <a:r>
              <a:t>We first store the initial value, and then follow that !</a:t>
            </a:r>
          </a:p>
        </p:txBody>
      </p:sp>
      <p:pic>
        <p:nvPicPr>
          <p:cNvPr id="403" name="Képernyőfotó 2024-02-25 - 17.45.07.png" descr="Képernyőfotó 2024-02-25 - 17.45.07.png"/>
          <p:cNvPicPr>
            <a:picLocks noChangeAspect="1"/>
          </p:cNvPicPr>
          <p:nvPr/>
        </p:nvPicPr>
        <p:blipFill>
          <a:blip r:embed="rId2">
            <a:extLst/>
          </a:blip>
          <a:stretch>
            <a:fillRect/>
          </a:stretch>
        </p:blipFill>
        <p:spPr>
          <a:xfrm>
            <a:off x="3490542" y="6902148"/>
            <a:ext cx="17402916" cy="4333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Line Following - Algorithm - Boolean"/>
          <p:cNvSpPr txBox="1"/>
          <p:nvPr>
            <p:ph type="title"/>
          </p:nvPr>
        </p:nvSpPr>
        <p:spPr>
          <a:prstGeom prst="rect">
            <a:avLst/>
          </a:prstGeom>
        </p:spPr>
        <p:txBody>
          <a:bodyPr/>
          <a:lstStyle>
            <a:lvl1pPr defTabSz="685165">
              <a:defRPr spc="-199" sz="9960"/>
            </a:lvl1pPr>
          </a:lstStyle>
          <a:p>
            <a:pPr/>
            <a:r>
              <a:t>Line Following - Algorithm - Boolean</a:t>
            </a:r>
          </a:p>
        </p:txBody>
      </p:sp>
      <p:pic>
        <p:nvPicPr>
          <p:cNvPr id="406" name="BooleanGyroFollower.png" descr="BooleanGyroFollower.png"/>
          <p:cNvPicPr>
            <a:picLocks noChangeAspect="1"/>
          </p:cNvPicPr>
          <p:nvPr/>
        </p:nvPicPr>
        <p:blipFill>
          <a:blip r:embed="rId2">
            <a:extLst/>
          </a:blip>
          <a:stretch>
            <a:fillRect/>
          </a:stretch>
        </p:blipFill>
        <p:spPr>
          <a:xfrm>
            <a:off x="5543355" y="2860479"/>
            <a:ext cx="18037160" cy="9055492"/>
          </a:xfrm>
          <a:prstGeom prst="rect">
            <a:avLst/>
          </a:prstGeom>
          <a:ln w="12700">
            <a:miter lim="400000"/>
          </a:ln>
        </p:spPr>
      </p:pic>
      <p:pic>
        <p:nvPicPr>
          <p:cNvPr id="407" name="Képernyőfotó 2024-02-25 - 17.45.07.png" descr="Képernyőfotó 2024-02-25 - 17.45.07.png"/>
          <p:cNvPicPr>
            <a:picLocks noChangeAspect="1"/>
          </p:cNvPicPr>
          <p:nvPr/>
        </p:nvPicPr>
        <p:blipFill>
          <a:blip r:embed="rId3">
            <a:extLst/>
          </a:blip>
          <a:stretch>
            <a:fillRect/>
          </a:stretch>
        </p:blipFill>
        <p:spPr>
          <a:xfrm>
            <a:off x="435959" y="2993795"/>
            <a:ext cx="6354121" cy="1582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Line Following - Boolean"/>
          <p:cNvSpPr txBox="1"/>
          <p:nvPr>
            <p:ph type="title"/>
          </p:nvPr>
        </p:nvSpPr>
        <p:spPr>
          <a:prstGeom prst="rect">
            <a:avLst/>
          </a:prstGeom>
        </p:spPr>
        <p:txBody>
          <a:bodyPr/>
          <a:lstStyle>
            <a:lvl1pPr defTabSz="751205">
              <a:defRPr spc="-218" sz="10920"/>
            </a:lvl1pPr>
          </a:lstStyle>
          <a:p>
            <a:pPr/>
            <a:r>
              <a:t>Line Following - Boolean</a:t>
            </a:r>
          </a:p>
        </p:txBody>
      </p:sp>
      <p:sp>
        <p:nvSpPr>
          <p:cNvPr id="410" name="In python, we would have (after the initial part):…"/>
          <p:cNvSpPr txBox="1"/>
          <p:nvPr>
            <p:ph type="body" idx="1"/>
          </p:nvPr>
        </p:nvSpPr>
        <p:spPr>
          <a:xfrm>
            <a:off x="571500" y="3189234"/>
            <a:ext cx="23241000" cy="8397982"/>
          </a:xfrm>
          <a:prstGeom prst="rect">
            <a:avLst/>
          </a:prstGeom>
        </p:spPr>
        <p:txBody>
          <a:bodyPr/>
          <a:lstStyle/>
          <a:p>
            <a:pPr marL="338327" indent="-338327" defTabSz="338327">
              <a:lnSpc>
                <a:spcPct val="100000"/>
              </a:lnSpc>
              <a:spcBef>
                <a:spcPts val="0"/>
              </a:spcBef>
              <a:defRPr spc="0" sz="4070"/>
            </a:pPr>
            <a:r>
              <a:t>In python, we would have (after the initial part):</a:t>
            </a: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r>
              <a:t># Initialize Gyro Sensor</a:t>
            </a:r>
            <a:endParaRPr>
              <a:solidFill>
                <a:srgbClr val="CCCCCC"/>
              </a:solidFill>
            </a:endParaRP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gyroS </a:t>
            </a:r>
            <a:r>
              <a:rPr>
                <a:solidFill>
                  <a:srgbClr val="D4D4D4"/>
                </a:solidFill>
              </a:rPr>
              <a:t>=</a:t>
            </a:r>
            <a:r>
              <a:t> GyroSensor(Port.S1)</a:t>
            </a: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robot.drive(</a:t>
            </a:r>
            <a:r>
              <a:rPr>
                <a:solidFill>
                  <a:srgbClr val="B5CEA8"/>
                </a:solidFill>
              </a:rPr>
              <a:t>250</a:t>
            </a:r>
            <a:r>
              <a:t>,</a:t>
            </a:r>
            <a:r>
              <a:rPr>
                <a:solidFill>
                  <a:srgbClr val="B5CEA8"/>
                </a:solidFill>
              </a:rPr>
              <a:t>0</a:t>
            </a:r>
            <a:r>
              <a:t>) </a:t>
            </a:r>
            <a:r>
              <a:rPr>
                <a:solidFill>
                  <a:srgbClr val="6A9955"/>
                </a:solidFill>
              </a:rPr>
              <a:t># 250 mm/s speed, 0 turning (straight)</a:t>
            </a: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r>
              <a:rPr>
                <a:solidFill>
                  <a:srgbClr val="CCCCCC"/>
                </a:solidFill>
              </a:rPr>
              <a:t>iniAng = gyroS.angle()</a:t>
            </a:r>
            <a:r>
              <a:t> # Initial heading</a:t>
            </a: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endParaRPr>
              <a:solidFill>
                <a:srgbClr val="CCCCCC"/>
              </a:solidFill>
            </a:endParaRP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r>
              <a:t># while I have not yet covered my distance</a:t>
            </a: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(robot.distance() &lt; 200): </a:t>
            </a:r>
            <a:r>
              <a:t># 200 mm = 20 cm</a:t>
            </a:r>
            <a:endParaRPr>
              <a:solidFill>
                <a:srgbClr val="CCCCCC"/>
              </a:solidFill>
            </a:endParaRP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    ang = gyroS.angle() </a:t>
            </a:r>
            <a:r>
              <a:rPr>
                <a:solidFill>
                  <a:srgbClr val="6A9955"/>
                </a:solidFill>
              </a:rPr>
              <a:t># measure</a:t>
            </a:r>
            <a:endParaRPr>
              <a:solidFill>
                <a:srgbClr val="6A9955"/>
              </a:solidFill>
            </a:endParaRPr>
          </a:p>
          <a:p>
            <a:pPr lvl="1"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rPr>
                <a:solidFill>
                  <a:srgbClr val="6A9955"/>
                </a:solidFill>
              </a:rPr>
              <a:t>    </a:t>
            </a:r>
            <a:r>
              <a:rPr>
                <a:solidFill>
                  <a:srgbClr val="C586C0"/>
                </a:solidFill>
              </a:rPr>
              <a:t>if</a:t>
            </a:r>
            <a:r>
              <a:t>(ang &gt; 0): </a:t>
            </a:r>
            <a:r>
              <a:rPr>
                <a:solidFill>
                  <a:srgbClr val="6A9955"/>
                </a:solidFill>
              </a:rPr>
              <a:t># to the right</a:t>
            </a:r>
          </a:p>
          <a:p>
            <a:pPr lvl="1"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        robot.drive(</a:t>
            </a:r>
            <a:r>
              <a:rPr>
                <a:solidFill>
                  <a:srgbClr val="B5CEA8"/>
                </a:solidFill>
              </a:rPr>
              <a:t>250</a:t>
            </a:r>
            <a:r>
              <a:t>,-</a:t>
            </a:r>
            <a:r>
              <a:rPr>
                <a:solidFill>
                  <a:srgbClr val="B5CEA8"/>
                </a:solidFill>
              </a:rPr>
              <a:t>20</a:t>
            </a:r>
            <a:r>
              <a:t>) </a:t>
            </a:r>
            <a:r>
              <a:rPr>
                <a:solidFill>
                  <a:srgbClr val="6A9955"/>
                </a:solidFill>
              </a:rPr>
              <a:t># turn left</a:t>
            </a:r>
            <a:endParaRPr>
              <a:solidFill>
                <a:srgbClr val="6A9955"/>
              </a:solidFill>
            </a:endParaRPr>
          </a:p>
          <a:p>
            <a:pPr lvl="2"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    </a:t>
            </a:r>
            <a:r>
              <a:rPr>
                <a:solidFill>
                  <a:srgbClr val="C586C0"/>
                </a:solidFill>
              </a:rPr>
              <a:t>else</a:t>
            </a:r>
            <a:r>
              <a:t>:         </a:t>
            </a:r>
            <a:r>
              <a:rPr>
                <a:solidFill>
                  <a:srgbClr val="6A9955"/>
                </a:solidFill>
              </a:rPr>
              <a:t># on black</a:t>
            </a:r>
          </a:p>
          <a:p>
            <a:pPr lvl="3"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        robot.drive(</a:t>
            </a:r>
            <a:r>
              <a:rPr>
                <a:solidFill>
                  <a:srgbClr val="B5CEA8"/>
                </a:solidFill>
              </a:rPr>
              <a:t>250</a:t>
            </a:r>
            <a:r>
              <a:t>,</a:t>
            </a:r>
            <a:r>
              <a:rPr>
                <a:solidFill>
                  <a:srgbClr val="B5CEA8"/>
                </a:solidFill>
              </a:rPr>
              <a:t>20</a:t>
            </a:r>
            <a:r>
              <a:t>) </a:t>
            </a:r>
            <a:r>
              <a:rPr>
                <a:solidFill>
                  <a:srgbClr val="6A9955"/>
                </a:solidFill>
              </a:rPr>
              <a:t># turn right</a:t>
            </a: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marL="0" indent="0" defTabSz="338327">
              <a:lnSpc>
                <a:spcPct val="100000"/>
              </a:lnSpc>
              <a:spcBef>
                <a:spcPts val="0"/>
              </a:spcBef>
              <a:buClrTx/>
              <a:buSzTx/>
              <a:buNone/>
              <a:defRPr spc="0" sz="2590">
                <a:solidFill>
                  <a:srgbClr val="CCCCCC"/>
                </a:solidFill>
                <a:latin typeface="Menlo Regular"/>
                <a:ea typeface="Menlo Regular"/>
                <a:cs typeface="Menlo Regular"/>
                <a:sym typeface="Menlo Regular"/>
              </a:defRPr>
            </a:pPr>
            <a:r>
              <a:t>robot.stop()</a:t>
            </a:r>
          </a:p>
          <a:p>
            <a:pPr marL="0" indent="0" defTabSz="338327">
              <a:lnSpc>
                <a:spcPct val="100000"/>
              </a:lnSpc>
              <a:spcBef>
                <a:spcPts val="0"/>
              </a:spcBef>
              <a:buClrTx/>
              <a:buSzTx/>
              <a:buNone/>
              <a:defRPr spc="0" sz="2590">
                <a:solidFill>
                  <a:srgbClr val="6A9955"/>
                </a:solidFill>
                <a:latin typeface="Menlo Regular"/>
                <a:ea typeface="Menlo Regular"/>
                <a:cs typeface="Menlo Regular"/>
                <a:sym typeface="Menlo Regular"/>
              </a:defRPr>
            </a:pPr>
            <a:r>
              <a:t># end of program.</a:t>
            </a:r>
          </a:p>
        </p:txBody>
      </p:sp>
      <p:pic>
        <p:nvPicPr>
          <p:cNvPr id="411" name="Képernyőfotó 2024-02-25 - 17.45.07.png" descr="Képernyőfotó 2024-02-25 - 17.45.07.png"/>
          <p:cNvPicPr>
            <a:picLocks noChangeAspect="1"/>
          </p:cNvPicPr>
          <p:nvPr/>
        </p:nvPicPr>
        <p:blipFill>
          <a:blip r:embed="rId2">
            <a:extLst/>
          </a:blip>
          <a:stretch>
            <a:fillRect/>
          </a:stretch>
        </p:blipFill>
        <p:spPr>
          <a:xfrm>
            <a:off x="13694635" y="5607541"/>
            <a:ext cx="10042745" cy="25009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1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1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1" name="Line Following - Algorithm - Proportional"/>
          <p:cNvSpPr txBox="1"/>
          <p:nvPr>
            <p:ph type="title"/>
          </p:nvPr>
        </p:nvSpPr>
        <p:spPr>
          <a:prstGeom prst="rect">
            <a:avLst/>
          </a:prstGeom>
        </p:spPr>
        <p:txBody>
          <a:bodyPr/>
          <a:lstStyle>
            <a:lvl1pPr defTabSz="610870">
              <a:defRPr spc="-177" sz="8880"/>
            </a:lvl1pPr>
          </a:lstStyle>
          <a:p>
            <a:pPr/>
            <a:r>
              <a:t>Line Following - Algorithm - Proportional</a:t>
            </a:r>
          </a:p>
        </p:txBody>
      </p:sp>
      <p:sp>
        <p:nvSpPr>
          <p:cNvPr id="422" name="We can do better, just like for the colors !!…"/>
          <p:cNvSpPr txBox="1"/>
          <p:nvPr>
            <p:ph type="body" idx="1"/>
          </p:nvPr>
        </p:nvSpPr>
        <p:spPr>
          <a:xfrm>
            <a:off x="571500" y="3189234"/>
            <a:ext cx="16010366" cy="8397982"/>
          </a:xfrm>
          <a:prstGeom prst="rect">
            <a:avLst/>
          </a:prstGeom>
        </p:spPr>
        <p:txBody>
          <a:bodyPr/>
          <a:lstStyle/>
          <a:p>
            <a:pPr defTabSz="457200">
              <a:lnSpc>
                <a:spcPct val="100000"/>
              </a:lnSpc>
              <a:spcBef>
                <a:spcPts val="0"/>
              </a:spcBef>
              <a:defRPr spc="0" sz="5500"/>
            </a:pPr>
            <a:r>
              <a:t>We can do better, just like for the colors !!</a:t>
            </a:r>
          </a:p>
          <a:p>
            <a:pPr defTabSz="457200">
              <a:lnSpc>
                <a:spcPct val="100000"/>
              </a:lnSpc>
              <a:spcBef>
                <a:spcPts val="0"/>
              </a:spcBef>
              <a:defRPr spc="0" sz="5500"/>
            </a:pPr>
          </a:p>
          <a:p>
            <a:pPr defTabSz="457200">
              <a:lnSpc>
                <a:spcPct val="100000"/>
              </a:lnSpc>
              <a:spcBef>
                <a:spcPts val="0"/>
              </a:spcBef>
              <a:defRPr spc="0" sz="5500"/>
            </a:pPr>
            <a:r>
              <a:t>We can steer less if we are closer, and steer more if we are farther.</a:t>
            </a:r>
          </a:p>
        </p:txBody>
      </p:sp>
      <p:pic>
        <p:nvPicPr>
          <p:cNvPr id="423" name="Képernyőfotó 2024-02-11 - 21.56.07.png" descr="Képernyőfotó 2024-02-11 - 21.56.07.png"/>
          <p:cNvPicPr>
            <a:picLocks noChangeAspect="1"/>
          </p:cNvPicPr>
          <p:nvPr/>
        </p:nvPicPr>
        <p:blipFill>
          <a:blip r:embed="rId2">
            <a:extLst/>
          </a:blip>
          <a:stretch>
            <a:fillRect/>
          </a:stretch>
        </p:blipFill>
        <p:spPr>
          <a:xfrm>
            <a:off x="17426154" y="2230266"/>
            <a:ext cx="4691253" cy="99165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1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2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1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Line Following - Algorithm - Proportional"/>
          <p:cNvSpPr txBox="1"/>
          <p:nvPr>
            <p:ph type="title"/>
          </p:nvPr>
        </p:nvSpPr>
        <p:spPr>
          <a:prstGeom prst="rect">
            <a:avLst/>
          </a:prstGeom>
        </p:spPr>
        <p:txBody>
          <a:bodyPr/>
          <a:lstStyle>
            <a:lvl1pPr defTabSz="610870">
              <a:defRPr spc="-177" sz="8880"/>
            </a:lvl1pPr>
          </a:lstStyle>
          <a:p>
            <a:pPr/>
            <a:r>
              <a:t>Line Following - Algorithm - Proportional</a:t>
            </a:r>
          </a:p>
        </p:txBody>
      </p:sp>
      <p:pic>
        <p:nvPicPr>
          <p:cNvPr id="426" name="PropGyroFollower.png" descr="PropGyroFollower.png"/>
          <p:cNvPicPr>
            <a:picLocks noChangeAspect="1"/>
          </p:cNvPicPr>
          <p:nvPr/>
        </p:nvPicPr>
        <p:blipFill>
          <a:blip r:embed="rId2">
            <a:extLst/>
          </a:blip>
          <a:srcRect l="0" t="0" r="0" b="0"/>
          <a:stretch>
            <a:fillRect/>
          </a:stretch>
        </p:blipFill>
        <p:spPr>
          <a:xfrm>
            <a:off x="1439252" y="6811200"/>
            <a:ext cx="21505519" cy="4980304"/>
          </a:xfrm>
          <a:prstGeom prst="rect">
            <a:avLst/>
          </a:prstGeom>
          <a:ln w="12700">
            <a:miter lim="400000"/>
          </a:ln>
        </p:spPr>
      </p:pic>
      <p:pic>
        <p:nvPicPr>
          <p:cNvPr id="427" name="Képernyőfotó 2024-02-25 - 17.45.07.png" descr="Képernyőfotó 2024-02-25 - 17.45.07.png"/>
          <p:cNvPicPr>
            <a:picLocks noChangeAspect="1"/>
          </p:cNvPicPr>
          <p:nvPr/>
        </p:nvPicPr>
        <p:blipFill>
          <a:blip r:embed="rId3">
            <a:extLst/>
          </a:blip>
          <a:stretch>
            <a:fillRect/>
          </a:stretch>
        </p:blipFill>
        <p:spPr>
          <a:xfrm>
            <a:off x="686324" y="2447628"/>
            <a:ext cx="10042744" cy="25009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Line Following - Proportional"/>
          <p:cNvSpPr txBox="1"/>
          <p:nvPr>
            <p:ph type="title"/>
          </p:nvPr>
        </p:nvSpPr>
        <p:spPr>
          <a:prstGeom prst="rect">
            <a:avLst/>
          </a:prstGeom>
        </p:spPr>
        <p:txBody>
          <a:bodyPr/>
          <a:lstStyle>
            <a:lvl1pPr defTabSz="751205">
              <a:defRPr spc="-218" sz="10920"/>
            </a:lvl1pPr>
          </a:lstStyle>
          <a:p>
            <a:pPr/>
            <a:r>
              <a:t>Line Following - Proportional</a:t>
            </a:r>
          </a:p>
        </p:txBody>
      </p:sp>
      <p:sp>
        <p:nvSpPr>
          <p:cNvPr id="430" name="In python, we would have (after the initial part):…"/>
          <p:cNvSpPr txBox="1"/>
          <p:nvPr>
            <p:ph type="body" idx="1"/>
          </p:nvPr>
        </p:nvSpPr>
        <p:spPr>
          <a:xfrm>
            <a:off x="571500" y="3189234"/>
            <a:ext cx="23241000" cy="8397982"/>
          </a:xfrm>
          <a:prstGeom prst="rect">
            <a:avLst/>
          </a:prstGeom>
        </p:spPr>
        <p:txBody>
          <a:bodyPr/>
          <a:lstStyle/>
          <a:p>
            <a:pPr marL="370331" indent="-370331" defTabSz="370331">
              <a:lnSpc>
                <a:spcPct val="100000"/>
              </a:lnSpc>
              <a:spcBef>
                <a:spcPts val="0"/>
              </a:spcBef>
              <a:defRPr spc="0" sz="4455"/>
            </a:pPr>
            <a:r>
              <a:t>In python, we would have (after the initial part):</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Initialize Gyro Sensor</a:t>
            </a:r>
            <a:endParaRPr>
              <a:solidFill>
                <a:srgbClr val="CCCCCC"/>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gyroS </a:t>
            </a:r>
            <a:r>
              <a:rPr>
                <a:solidFill>
                  <a:srgbClr val="D4D4D4"/>
                </a:solidFill>
              </a:rPr>
              <a:t>=</a:t>
            </a:r>
            <a:r>
              <a:t> GyroSensor(Port.S3)</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robot.drive(</a:t>
            </a:r>
            <a:r>
              <a:rPr>
                <a:solidFill>
                  <a:srgbClr val="B5CEA8"/>
                </a:solidFill>
              </a:rPr>
              <a:t>250</a:t>
            </a:r>
            <a:r>
              <a:t>,</a:t>
            </a:r>
            <a:r>
              <a:rPr>
                <a:solidFill>
                  <a:srgbClr val="B5CEA8"/>
                </a:solidFill>
              </a:rPr>
              <a:t>0</a:t>
            </a:r>
            <a:r>
              <a:t>) </a:t>
            </a:r>
            <a:r>
              <a:rPr>
                <a:solidFill>
                  <a:srgbClr val="6A9955"/>
                </a:solidFill>
              </a:rPr>
              <a:t># 250 mm/s speed, 0 turning (straight)</a:t>
            </a:r>
            <a:endParaRPr>
              <a:solidFill>
                <a:srgbClr val="6A9955"/>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kP = 1 </a:t>
            </a:r>
            <a:r>
              <a:rPr>
                <a:solidFill>
                  <a:srgbClr val="6A9955"/>
                </a:solidFill>
              </a:rPr>
              <a:t># Proportional Constant</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rPr>
                <a:solidFill>
                  <a:srgbClr val="CCCCCC"/>
                </a:solidFill>
              </a:rPr>
              <a:t>iniAng = gyroS.angle()</a:t>
            </a:r>
            <a:r>
              <a:t> # Initial heading</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endParaRPr>
              <a:solidFill>
                <a:srgbClr val="CCCCCC"/>
              </a:solidFill>
            </a:endParaRP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while I have not yet covered my distance</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(robot.distance() &lt; 200): </a:t>
            </a:r>
            <a:r>
              <a:t># 200 mm = 20 cm</a:t>
            </a:r>
            <a:endParaRPr>
              <a:solidFill>
                <a:srgbClr val="CCCCCC"/>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ang = gyroS.angle() </a:t>
            </a:r>
            <a:r>
              <a:rPr>
                <a:solidFill>
                  <a:srgbClr val="6A9955"/>
                </a:solidFill>
              </a:rPr>
              <a:t># measure</a:t>
            </a:r>
            <a:endParaRPr>
              <a:solidFill>
                <a:srgbClr val="6A9955"/>
              </a:solidFill>
            </a:endParaRPr>
          </a:p>
          <a:p>
            <a:pPr lvl="1"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rPr>
                <a:solidFill>
                  <a:srgbClr val="6A9955"/>
                </a:solidFill>
              </a:rPr>
              <a:t>    </a:t>
            </a:r>
            <a:r>
              <a:t>err = iniAng-ang</a:t>
            </a:r>
            <a:r>
              <a:rPr>
                <a:solidFill>
                  <a:srgbClr val="6A9955"/>
                </a:solidFill>
              </a:rPr>
              <a:t> # positive error is to the left</a:t>
            </a:r>
          </a:p>
          <a:p>
            <a:pPr lvl="3"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robot.drive(</a:t>
            </a:r>
            <a:r>
              <a:rPr>
                <a:solidFill>
                  <a:srgbClr val="B5CEA8"/>
                </a:solidFill>
              </a:rPr>
              <a:t>250</a:t>
            </a:r>
            <a:r>
              <a:t>, err*kP) </a:t>
            </a:r>
            <a:r>
              <a:rPr>
                <a:solidFill>
                  <a:srgbClr val="6A9955"/>
                </a:solidFill>
              </a:rPr>
              <a:t># turn by err*kP</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robot.stop()</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end of program.</a:t>
            </a:r>
          </a:p>
        </p:txBody>
      </p:sp>
      <p:pic>
        <p:nvPicPr>
          <p:cNvPr id="431" name="Képernyőfotó 2024-02-25 - 17.45.07.png" descr="Képernyőfotó 2024-02-25 - 17.45.07.png"/>
          <p:cNvPicPr>
            <a:picLocks noChangeAspect="1"/>
          </p:cNvPicPr>
          <p:nvPr/>
        </p:nvPicPr>
        <p:blipFill>
          <a:blip r:embed="rId2">
            <a:extLst/>
          </a:blip>
          <a:stretch>
            <a:fillRect/>
          </a:stretch>
        </p:blipFill>
        <p:spPr>
          <a:xfrm>
            <a:off x="13501529" y="5607541"/>
            <a:ext cx="10042744" cy="25009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Learn about the EV3 Gyro Sensor.…"/>
          <p:cNvSpPr txBox="1"/>
          <p:nvPr>
            <p:ph type="body" idx="1"/>
          </p:nvPr>
        </p:nvSpPr>
        <p:spPr>
          <a:xfrm>
            <a:off x="571500" y="3890207"/>
            <a:ext cx="23241000" cy="7697009"/>
          </a:xfrm>
          <a:prstGeom prst="rect">
            <a:avLst/>
          </a:prstGeom>
        </p:spPr>
        <p:txBody>
          <a:bodyPr/>
          <a:lstStyle/>
          <a:p>
            <a:pPr marL="457199" indent="-457199">
              <a:defRPr spc="-68" sz="6800"/>
            </a:pPr>
            <a:r>
              <a:t>Learn about the EV3 Gyro Sensor.</a:t>
            </a:r>
          </a:p>
          <a:p>
            <a:pPr marL="457199" indent="-457199">
              <a:defRPr spc="-68" sz="6800"/>
            </a:pPr>
            <a:r>
              <a:t>Learn about why we need the Gyro sensor to be precise in FLL.</a:t>
            </a:r>
          </a:p>
          <a:p>
            <a:pPr marL="457199" indent="-457199">
              <a:defRPr spc="-68" sz="6800"/>
            </a:pPr>
            <a:r>
              <a:t>Learn how to use the EV3 Gyro Sensor to stop at an angle.</a:t>
            </a:r>
          </a:p>
          <a:p>
            <a:pPr marL="457199" indent="-457199">
              <a:defRPr spc="-68" sz="6800"/>
            </a:pPr>
            <a:r>
              <a:t>Learn how to go straight with the EV3 Gyro Sensor.</a:t>
            </a:r>
          </a:p>
        </p:txBody>
      </p:sp>
      <p:sp>
        <p:nvSpPr>
          <p:cNvPr id="202" name="Main Goals for Today"/>
          <p:cNvSpPr txBox="1"/>
          <p:nvPr>
            <p:ph type="title"/>
          </p:nvPr>
        </p:nvSpPr>
        <p:spPr>
          <a:prstGeom prst="rect">
            <a:avLst/>
          </a:prstGeom>
        </p:spPr>
        <p:txBody>
          <a:bodyPr/>
          <a:lstStyle>
            <a:lvl1pPr defTabSz="751205">
              <a:defRPr spc="-218" sz="10920"/>
            </a:lvl1pPr>
          </a:lstStyle>
          <a:p>
            <a:pPr/>
            <a:r>
              <a:t>Main Goals for Today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3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3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3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3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4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41" name="Line Following - Algorithm - PD"/>
          <p:cNvSpPr txBox="1"/>
          <p:nvPr>
            <p:ph type="title"/>
          </p:nvPr>
        </p:nvSpPr>
        <p:spPr>
          <a:prstGeom prst="rect">
            <a:avLst/>
          </a:prstGeom>
        </p:spPr>
        <p:txBody>
          <a:bodyPr/>
          <a:lstStyle>
            <a:lvl1pPr defTabSz="751205">
              <a:defRPr spc="-218" sz="10920"/>
            </a:lvl1pPr>
          </a:lstStyle>
          <a:p>
            <a:pPr/>
            <a:r>
              <a:t>Line Following - Algorithm - PD</a:t>
            </a:r>
          </a:p>
        </p:txBody>
      </p:sp>
      <p:sp>
        <p:nvSpPr>
          <p:cNvPr id="442" name="We can still do better, just like for the colors !!…"/>
          <p:cNvSpPr txBox="1"/>
          <p:nvPr>
            <p:ph type="body" idx="1"/>
          </p:nvPr>
        </p:nvSpPr>
        <p:spPr>
          <a:xfrm>
            <a:off x="571500" y="3189234"/>
            <a:ext cx="16010366" cy="8397982"/>
          </a:xfrm>
          <a:prstGeom prst="rect">
            <a:avLst/>
          </a:prstGeom>
        </p:spPr>
        <p:txBody>
          <a:bodyPr/>
          <a:lstStyle/>
          <a:p>
            <a:pPr defTabSz="457200">
              <a:lnSpc>
                <a:spcPct val="100000"/>
              </a:lnSpc>
              <a:spcBef>
                <a:spcPts val="0"/>
              </a:spcBef>
              <a:defRPr spc="0" sz="5500"/>
            </a:pPr>
            <a:r>
              <a:t>We can still do better, just like for the colors !!</a:t>
            </a:r>
          </a:p>
          <a:p>
            <a:pPr defTabSz="457200">
              <a:lnSpc>
                <a:spcPct val="100000"/>
              </a:lnSpc>
              <a:spcBef>
                <a:spcPts val="0"/>
              </a:spcBef>
              <a:defRPr spc="0" sz="5500"/>
            </a:pPr>
          </a:p>
          <a:p>
            <a:pPr defTabSz="457200">
              <a:lnSpc>
                <a:spcPct val="100000"/>
              </a:lnSpc>
              <a:spcBef>
                <a:spcPts val="0"/>
              </a:spcBef>
              <a:defRPr spc="0" sz="5500"/>
            </a:pPr>
            <a:r>
              <a:t>What if we changed direction slower ?</a:t>
            </a:r>
          </a:p>
          <a:p>
            <a:pPr defTabSz="457200">
              <a:lnSpc>
                <a:spcPct val="100000"/>
              </a:lnSpc>
              <a:spcBef>
                <a:spcPts val="0"/>
              </a:spcBef>
              <a:defRPr spc="0" sz="5500"/>
            </a:pPr>
          </a:p>
          <a:p>
            <a:pPr defTabSz="457200">
              <a:lnSpc>
                <a:spcPct val="100000"/>
              </a:lnSpc>
              <a:spcBef>
                <a:spcPts val="0"/>
              </a:spcBef>
              <a:defRPr b="1" spc="0" sz="5500"/>
            </a:pPr>
            <a:r>
              <a:t>Derivative</a:t>
            </a:r>
            <a:r>
              <a:rPr b="0"/>
              <a:t>: change of some quantity over time</a:t>
            </a:r>
            <a:endParaRPr b="0"/>
          </a:p>
          <a:p>
            <a:pPr lvl="1" defTabSz="457200">
              <a:lnSpc>
                <a:spcPct val="100000"/>
              </a:lnSpc>
              <a:spcBef>
                <a:spcPts val="0"/>
              </a:spcBef>
              <a:defRPr b="1" spc="0" sz="5500"/>
            </a:pPr>
            <a:r>
              <a:rPr b="0"/>
              <a:t>Lets use it !</a:t>
            </a:r>
          </a:p>
        </p:txBody>
      </p:sp>
      <p:pic>
        <p:nvPicPr>
          <p:cNvPr id="443" name="Képernyőfotó 2024-02-11 - 21.56.07.png" descr="Képernyőfotó 2024-02-11 - 21.56.07.png"/>
          <p:cNvPicPr>
            <a:picLocks noChangeAspect="1"/>
          </p:cNvPicPr>
          <p:nvPr/>
        </p:nvPicPr>
        <p:blipFill>
          <a:blip r:embed="rId2">
            <a:extLst/>
          </a:blip>
          <a:stretch>
            <a:fillRect/>
          </a:stretch>
        </p:blipFill>
        <p:spPr>
          <a:xfrm>
            <a:off x="17426154" y="2230266"/>
            <a:ext cx="4691253" cy="99165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3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3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4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3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Line Following - Algorithm - PD"/>
          <p:cNvSpPr txBox="1"/>
          <p:nvPr>
            <p:ph type="title"/>
          </p:nvPr>
        </p:nvSpPr>
        <p:spPr>
          <a:prstGeom prst="rect">
            <a:avLst/>
          </a:prstGeom>
        </p:spPr>
        <p:txBody>
          <a:bodyPr/>
          <a:lstStyle>
            <a:lvl1pPr defTabSz="751205">
              <a:defRPr spc="-218" sz="10920"/>
            </a:lvl1pPr>
          </a:lstStyle>
          <a:p>
            <a:pPr/>
            <a:r>
              <a:t>Line Following - Algorithm - PD</a:t>
            </a:r>
          </a:p>
        </p:txBody>
      </p:sp>
      <p:pic>
        <p:nvPicPr>
          <p:cNvPr id="446" name="PD_Gyro_follower.png" descr="PD_Gyro_follower.png"/>
          <p:cNvPicPr>
            <a:picLocks noChangeAspect="1"/>
          </p:cNvPicPr>
          <p:nvPr/>
        </p:nvPicPr>
        <p:blipFill>
          <a:blip r:embed="rId2">
            <a:extLst/>
          </a:blip>
          <a:srcRect l="0" t="0" r="0" b="0"/>
          <a:stretch>
            <a:fillRect/>
          </a:stretch>
        </p:blipFill>
        <p:spPr>
          <a:xfrm>
            <a:off x="5797146" y="1668718"/>
            <a:ext cx="18494778" cy="11127144"/>
          </a:xfrm>
          <a:prstGeom prst="rect">
            <a:avLst/>
          </a:prstGeom>
          <a:ln w="12700">
            <a:miter lim="400000"/>
          </a:ln>
        </p:spPr>
      </p:pic>
      <p:pic>
        <p:nvPicPr>
          <p:cNvPr id="447" name="Képernyőfotó 2024-02-25 - 17.45.07.png" descr="Képernyőfotó 2024-02-25 - 17.45.07.png"/>
          <p:cNvPicPr>
            <a:picLocks noChangeAspect="1"/>
          </p:cNvPicPr>
          <p:nvPr/>
        </p:nvPicPr>
        <p:blipFill>
          <a:blip r:embed="rId3">
            <a:extLst/>
          </a:blip>
          <a:stretch>
            <a:fillRect/>
          </a:stretch>
        </p:blipFill>
        <p:spPr>
          <a:xfrm>
            <a:off x="633659" y="9422496"/>
            <a:ext cx="8032566" cy="20003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Line Following - PD"/>
          <p:cNvSpPr txBox="1"/>
          <p:nvPr>
            <p:ph type="title"/>
          </p:nvPr>
        </p:nvSpPr>
        <p:spPr>
          <a:prstGeom prst="rect">
            <a:avLst/>
          </a:prstGeom>
        </p:spPr>
        <p:txBody>
          <a:bodyPr/>
          <a:lstStyle>
            <a:lvl1pPr defTabSz="751205">
              <a:defRPr spc="-218" sz="10920"/>
            </a:lvl1pPr>
          </a:lstStyle>
          <a:p>
            <a:pPr/>
            <a:r>
              <a:t>Line Following - PD</a:t>
            </a:r>
          </a:p>
        </p:txBody>
      </p:sp>
      <p:sp>
        <p:nvSpPr>
          <p:cNvPr id="450" name="In python, we would have (after the initial part):…"/>
          <p:cNvSpPr txBox="1"/>
          <p:nvPr>
            <p:ph type="body" idx="1"/>
          </p:nvPr>
        </p:nvSpPr>
        <p:spPr>
          <a:xfrm>
            <a:off x="571500" y="3189234"/>
            <a:ext cx="23241000" cy="8397982"/>
          </a:xfrm>
          <a:prstGeom prst="rect">
            <a:avLst/>
          </a:prstGeom>
        </p:spPr>
        <p:txBody>
          <a:bodyPr/>
          <a:lstStyle/>
          <a:p>
            <a:pPr marL="315468" indent="-315468" defTabSz="315468">
              <a:lnSpc>
                <a:spcPct val="100000"/>
              </a:lnSpc>
              <a:spcBef>
                <a:spcPts val="0"/>
              </a:spcBef>
              <a:defRPr spc="0" sz="3795"/>
            </a:pPr>
            <a:r>
              <a:t>In python, we would have (after the initial part):</a:t>
            </a: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r>
              <a:t># Initialize Gyro Sensor</a:t>
            </a:r>
            <a:endParaRPr>
              <a:solidFill>
                <a:srgbClr val="CCCCCC"/>
              </a:solidFill>
            </a:endParaR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gyroS </a:t>
            </a:r>
            <a:r>
              <a:rPr>
                <a:solidFill>
                  <a:srgbClr val="D4D4D4"/>
                </a:solidFill>
              </a:rPr>
              <a:t>=</a:t>
            </a:r>
            <a:r>
              <a:t> GyroSensor(Port.S3)</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robot.drive(</a:t>
            </a:r>
            <a:r>
              <a:rPr>
                <a:solidFill>
                  <a:srgbClr val="B5CEA8"/>
                </a:solidFill>
              </a:rPr>
              <a:t>250</a:t>
            </a:r>
            <a:r>
              <a:t>,</a:t>
            </a:r>
            <a:r>
              <a:rPr>
                <a:solidFill>
                  <a:srgbClr val="B5CEA8"/>
                </a:solidFill>
              </a:rPr>
              <a:t>0</a:t>
            </a:r>
            <a:r>
              <a:t>) </a:t>
            </a:r>
            <a:r>
              <a:rPr>
                <a:solidFill>
                  <a:srgbClr val="6A9955"/>
                </a:solidFill>
              </a:rPr>
              <a:t># 250 mm/s speed, 0 turning (straight)</a:t>
            </a:r>
            <a:endParaRPr>
              <a:solidFill>
                <a:srgbClr val="6A9955"/>
              </a:solidFill>
            </a:endParaR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kP = 1 </a:t>
            </a:r>
            <a:r>
              <a:rPr>
                <a:solidFill>
                  <a:srgbClr val="6A9955"/>
                </a:solidFill>
              </a:rPr>
              <a:t># Proportional Constant</a:t>
            </a:r>
            <a:endParaRPr>
              <a:solidFill>
                <a:srgbClr val="6A9955"/>
              </a:solidFill>
            </a:endParaR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kD = 0.1</a:t>
            </a:r>
            <a:r>
              <a:rPr>
                <a:solidFill>
                  <a:srgbClr val="6A9955"/>
                </a:solidFill>
              </a:rPr>
              <a:t> # Derivative Constant</a:t>
            </a: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r>
              <a:rPr>
                <a:solidFill>
                  <a:srgbClr val="CCCCCC"/>
                </a:solidFill>
              </a:rPr>
              <a:t>iniAng = gyroS.angle()</a:t>
            </a:r>
            <a:r>
              <a:t> # Initial heading</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lastAng = iniAng</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r>
              <a:t># while I have not yet covered my distance</a:t>
            </a: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(robot.distance() &lt; 200): </a:t>
            </a:r>
            <a:r>
              <a:t># 200 mm = 20 cm</a:t>
            </a:r>
            <a:endParaRPr>
              <a:solidFill>
                <a:srgbClr val="CCCCCC"/>
              </a:solidFill>
            </a:endParaR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    ang = gyroS.angle() </a:t>
            </a:r>
            <a:r>
              <a:rPr>
                <a:solidFill>
                  <a:srgbClr val="6A9955"/>
                </a:solidFill>
              </a:rPr>
              <a:t># measure</a:t>
            </a:r>
            <a:endParaRPr>
              <a:solidFill>
                <a:srgbClr val="6A9955"/>
              </a:solidFill>
            </a:endParaR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    aDiff = ang-lastAng </a:t>
            </a:r>
            <a:r>
              <a:rPr>
                <a:solidFill>
                  <a:srgbClr val="6A9955"/>
                </a:solidFill>
              </a:rPr>
              <a:t># get difference </a:t>
            </a:r>
          </a:p>
          <a:p>
            <a:pPr lvl="1"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rPr>
                <a:solidFill>
                  <a:srgbClr val="6A9955"/>
                </a:solidFill>
              </a:rPr>
              <a:t>    </a:t>
            </a:r>
            <a:r>
              <a:t>err = iniAng-ang</a:t>
            </a:r>
            <a:r>
              <a:rPr>
                <a:solidFill>
                  <a:srgbClr val="6A9955"/>
                </a:solidFill>
              </a:rPr>
              <a:t> # positive error is to the left</a:t>
            </a:r>
          </a:p>
          <a:p>
            <a:pPr lvl="3"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    robot.drive(</a:t>
            </a:r>
            <a:r>
              <a:rPr>
                <a:solidFill>
                  <a:srgbClr val="B5CEA8"/>
                </a:solidFill>
              </a:rPr>
              <a:t>250</a:t>
            </a:r>
            <a:r>
              <a:t>, err*kP + aDiff*kD) </a:t>
            </a:r>
            <a:r>
              <a:rPr>
                <a:solidFill>
                  <a:srgbClr val="6A9955"/>
                </a:solidFill>
              </a:rPr>
              <a:t># turn by err*kP</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marL="0" indent="0" defTabSz="315468">
              <a:lnSpc>
                <a:spcPct val="100000"/>
              </a:lnSpc>
              <a:spcBef>
                <a:spcPts val="0"/>
              </a:spcBef>
              <a:buClrTx/>
              <a:buSzTx/>
              <a:buNone/>
              <a:defRPr spc="0" sz="2415">
                <a:solidFill>
                  <a:srgbClr val="CCCCCC"/>
                </a:solidFill>
                <a:latin typeface="Menlo Regular"/>
                <a:ea typeface="Menlo Regular"/>
                <a:cs typeface="Menlo Regular"/>
                <a:sym typeface="Menlo Regular"/>
              </a:defRPr>
            </a:pPr>
            <a:r>
              <a:t>robot.stop()</a:t>
            </a:r>
          </a:p>
          <a:p>
            <a:pPr marL="0" indent="0" defTabSz="315468">
              <a:lnSpc>
                <a:spcPct val="100000"/>
              </a:lnSpc>
              <a:spcBef>
                <a:spcPts val="0"/>
              </a:spcBef>
              <a:buClrTx/>
              <a:buSzTx/>
              <a:buNone/>
              <a:defRPr spc="0" sz="2415">
                <a:solidFill>
                  <a:srgbClr val="6A9955"/>
                </a:solidFill>
                <a:latin typeface="Menlo Regular"/>
                <a:ea typeface="Menlo Regular"/>
                <a:cs typeface="Menlo Regular"/>
                <a:sym typeface="Menlo Regular"/>
              </a:defRPr>
            </a:pPr>
            <a:r>
              <a:t># end of program.</a:t>
            </a:r>
          </a:p>
        </p:txBody>
      </p:sp>
      <p:pic>
        <p:nvPicPr>
          <p:cNvPr id="451" name="Képernyőfotó 2024-02-25 - 17.45.07.png" descr="Képernyőfotó 2024-02-25 - 17.45.07.png"/>
          <p:cNvPicPr>
            <a:picLocks noChangeAspect="1"/>
          </p:cNvPicPr>
          <p:nvPr/>
        </p:nvPicPr>
        <p:blipFill>
          <a:blip r:embed="rId2">
            <a:extLst/>
          </a:blip>
          <a:stretch>
            <a:fillRect/>
          </a:stretch>
        </p:blipFill>
        <p:spPr>
          <a:xfrm>
            <a:off x="13325978" y="5800647"/>
            <a:ext cx="10042745" cy="25009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5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5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5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5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5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5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6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61" name="Lets test it"/>
          <p:cNvSpPr txBox="1"/>
          <p:nvPr>
            <p:ph type="title"/>
          </p:nvPr>
        </p:nvSpPr>
        <p:spPr>
          <a:prstGeom prst="rect">
            <a:avLst/>
          </a:prstGeom>
        </p:spPr>
        <p:txBody>
          <a:bodyPr/>
          <a:lstStyle>
            <a:lvl1pPr defTabSz="751205">
              <a:defRPr spc="-218" sz="10920"/>
            </a:lvl1pPr>
          </a:lstStyle>
          <a:p>
            <a:pPr/>
            <a:r>
              <a:t>Lets test it</a:t>
            </a:r>
          </a:p>
        </p:txBody>
      </p:sp>
      <p:sp>
        <p:nvSpPr>
          <p:cNvPr id="462" name="Run your program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Run your program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5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5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6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5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65"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66"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67"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68"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69"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70"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71"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72" name="Animation - kD = ‘D Gain’"/>
          <p:cNvSpPr txBox="1"/>
          <p:nvPr>
            <p:ph type="title"/>
          </p:nvPr>
        </p:nvSpPr>
        <p:spPr>
          <a:prstGeom prst="rect">
            <a:avLst/>
          </a:prstGeom>
        </p:spPr>
        <p:txBody>
          <a:bodyPr/>
          <a:lstStyle>
            <a:lvl1pPr defTabSz="751205">
              <a:defRPr spc="-218" sz="10920"/>
            </a:lvl1pPr>
          </a:lstStyle>
          <a:p>
            <a:pPr/>
            <a:r>
              <a:t>Animation - kD = ‘D Gain’</a:t>
            </a:r>
          </a:p>
        </p:txBody>
      </p:sp>
      <p:pic>
        <p:nvPicPr>
          <p:cNvPr id="473" name="Controlling Self Driving Cars.mp4" descr="Controlling Self Driving Car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64000" y="2616558"/>
            <a:ext cx="16256000" cy="914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6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7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7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6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2000" fill="hold"/>
                                        <p:tgtEl>
                                          <p:spTgt spid="47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3" fill="hold" display="0">
                  <p:stCondLst>
                    <p:cond delay="indefinite"/>
                  </p:stCondLst>
                </p:cTn>
                <p:tgtEl>
                  <p:spTgt spid="473"/>
                </p:tgtEl>
              </p:cMediaNode>
            </p:video>
            <p:seq concurrent="1" prevAc="none" nextAc="seek">
              <p:cTn id="24" evtFilter="cancelBubble" nodeType="interactiveSeq" restart="whenNotActive" fill="hold">
                <p:stCondLst>
                  <p:cond delay="0" evt="onClick">
                    <p:tgtEl>
                      <p:spTgt spid="473"/>
                    </p:tgtEl>
                  </p:cond>
                </p:stCondLst>
                <p:endSync delay="0" evt="end">
                  <p:rtn val="all"/>
                </p:endSync>
                <p:childTnLst>
                  <p:par>
                    <p:cTn id="25" fill="hold">
                      <p:stCondLst>
                        <p:cond delay="0"/>
                      </p:stCondLst>
                      <p:childTnLst>
                        <p:par>
                          <p:cTn id="26" fill="hold">
                            <p:stCondLst>
                              <p:cond delay="0"/>
                            </p:stCondLst>
                            <p:childTnLst>
                              <p:par>
                                <p:cTn id="27" presetClass="mediacall" nodeType="clickEffect" presetSubtype="0" presetID="2" fill="hold">
                                  <p:stCondLst>
                                    <p:cond delay="0"/>
                                  </p:stCondLst>
                                  <p:childTnLst>
                                    <p:cmd type="call" cmd="togglePause">
                                      <p:cBhvr>
                                        <p:cTn id="28" dur="1" fill="hold"/>
                                        <p:tgtEl>
                                          <p:spTgt spid="473"/>
                                        </p:tgtEl>
                                      </p:cBhvr>
                                    </p:cmd>
                                  </p:childTnLst>
                                </p:cTn>
                              </p:par>
                            </p:childTnLst>
                          </p:cTn>
                        </p:par>
                      </p:childTnLst>
                    </p:cTn>
                  </p:par>
                </p:childTnLst>
              </p:cTn>
              <p:nextCondLst>
                <p:cond delay="0" evt="onClick">
                  <p:tgtEl>
                    <p:spTgt spid="47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76"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77"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78"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79"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80"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81"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82"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83" name="Problems"/>
          <p:cNvSpPr txBox="1"/>
          <p:nvPr>
            <p:ph type="title"/>
          </p:nvPr>
        </p:nvSpPr>
        <p:spPr>
          <a:prstGeom prst="rect">
            <a:avLst/>
          </a:prstGeom>
        </p:spPr>
        <p:txBody>
          <a:bodyPr/>
          <a:lstStyle>
            <a:lvl1pPr defTabSz="751205">
              <a:defRPr spc="-218" sz="10920"/>
            </a:lvl1pPr>
          </a:lstStyle>
          <a:p>
            <a:pPr/>
            <a:r>
              <a:t>Problems</a:t>
            </a:r>
          </a:p>
        </p:txBody>
      </p:sp>
      <p:sp>
        <p:nvSpPr>
          <p:cNvPr id="484" name="It doesn’t change anything :(…"/>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It doesn’t change anything :(</a:t>
            </a:r>
          </a:p>
          <a:p>
            <a:pPr lvl="1" defTabSz="457200">
              <a:lnSpc>
                <a:spcPct val="100000"/>
              </a:lnSpc>
              <a:spcBef>
                <a:spcPts val="0"/>
              </a:spcBef>
              <a:defRPr i="1" spc="0" sz="5500"/>
            </a:pPr>
            <a:r>
              <a:t>Solution</a:t>
            </a:r>
            <a:r>
              <a:rPr i="0"/>
              <a:t>: increase </a:t>
            </a:r>
            <a:r>
              <a:rPr b="1" i="0"/>
              <a:t>kD</a:t>
            </a:r>
            <a:r>
              <a:rPr i="0"/>
              <a:t>!</a:t>
            </a:r>
            <a:endParaRPr i="0"/>
          </a:p>
          <a:p>
            <a:pPr lvl="1" defTabSz="457200">
              <a:lnSpc>
                <a:spcPct val="100000"/>
              </a:lnSpc>
              <a:spcBef>
                <a:spcPts val="0"/>
              </a:spcBef>
              <a:defRPr i="1" spc="0" sz="5500"/>
            </a:pPr>
            <a:endParaRPr i="0"/>
          </a:p>
          <a:p>
            <a:pPr defTabSz="457200">
              <a:lnSpc>
                <a:spcPct val="100000"/>
              </a:lnSpc>
              <a:spcBef>
                <a:spcPts val="0"/>
              </a:spcBef>
              <a:defRPr i="1" spc="0" sz="5500"/>
            </a:pPr>
            <a:r>
              <a:rPr i="0"/>
              <a:t>It is too slow to correct for a bump in the path :(</a:t>
            </a:r>
            <a:endParaRPr i="0"/>
          </a:p>
          <a:p>
            <a:pPr lvl="1" defTabSz="457200">
              <a:lnSpc>
                <a:spcPct val="100000"/>
              </a:lnSpc>
              <a:spcBef>
                <a:spcPts val="0"/>
              </a:spcBef>
              <a:defRPr i="1" spc="0" sz="5500"/>
            </a:pPr>
            <a:r>
              <a:t>Solution: </a:t>
            </a:r>
            <a:r>
              <a:rPr i="0"/>
              <a:t>decrease </a:t>
            </a:r>
            <a:r>
              <a:rPr b="1" i="0"/>
              <a:t>kD</a:t>
            </a:r>
            <a:r>
              <a:rPr i="0"/>
              <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7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8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8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8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ee you next time !…"/>
          <p:cNvSpPr txBox="1"/>
          <p:nvPr>
            <p:ph type="body" idx="1"/>
          </p:nvPr>
        </p:nvSpPr>
        <p:spPr>
          <a:prstGeom prst="rect">
            <a:avLst/>
          </a:prstGeom>
        </p:spPr>
        <p:txBody>
          <a:bodyPr/>
          <a:lstStyle/>
          <a:p>
            <a:pPr defTabSz="457200">
              <a:lnSpc>
                <a:spcPct val="100000"/>
              </a:lnSpc>
              <a:spcBef>
                <a:spcPts val="0"/>
              </a:spcBef>
              <a:defRPr spc="0"/>
            </a:pPr>
            <a:r>
              <a:t>See you next time !</a:t>
            </a:r>
          </a:p>
          <a:p>
            <a:pPr defTabSz="457200">
              <a:lnSpc>
                <a:spcPct val="100000"/>
              </a:lnSpc>
              <a:spcBef>
                <a:spcPts val="0"/>
              </a:spcBef>
              <a:defRPr spc="0"/>
            </a:pPr>
          </a:p>
          <a:p>
            <a:pPr defTabSz="457200">
              <a:lnSpc>
                <a:spcPct val="100000"/>
              </a:lnSpc>
              <a:spcBef>
                <a:spcPts val="0"/>
              </a:spcBef>
              <a:defRPr spc="0"/>
            </a:pPr>
          </a:p>
          <a:p>
            <a:pPr defTabSz="457200">
              <a:lnSpc>
                <a:spcPct val="100000"/>
              </a:lnSpc>
              <a:spcBef>
                <a:spcPts val="0"/>
              </a:spcBef>
              <a:defRPr spc="0"/>
            </a:pPr>
          </a:p>
          <a:p>
            <a:pPr defTabSz="457200">
              <a:lnSpc>
                <a:spcPct val="100000"/>
              </a:lnSpc>
              <a:spcBef>
                <a:spcPts val="0"/>
              </a:spcBef>
              <a:defRPr spc="0"/>
            </a:pPr>
            <a:r>
              <a:t>Never hesitate for questions.</a:t>
            </a:r>
          </a:p>
        </p:txBody>
      </p:sp>
      <p:sp>
        <p:nvSpPr>
          <p:cNvPr id="487" name="End"/>
          <p:cNvSpPr txBox="1"/>
          <p:nvPr>
            <p:ph type="title"/>
          </p:nvPr>
        </p:nvSpPr>
        <p:spPr>
          <a:prstGeom prst="rect">
            <a:avLst/>
          </a:prstGeom>
        </p:spPr>
        <p:txBody>
          <a:bodyPr/>
          <a:lstStyle>
            <a:lvl1pPr defTabSz="751205">
              <a:defRPr spc="-218" sz="10920"/>
            </a:lvl1pPr>
          </a:lstStyle>
          <a:p>
            <a:pPr/>
            <a:r>
              <a:t>End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05"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06"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07"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08"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09"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10"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11"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12" name="Gyro Sensor"/>
          <p:cNvSpPr txBox="1"/>
          <p:nvPr>
            <p:ph type="title"/>
          </p:nvPr>
        </p:nvSpPr>
        <p:spPr>
          <a:prstGeom prst="rect">
            <a:avLst/>
          </a:prstGeom>
        </p:spPr>
        <p:txBody>
          <a:bodyPr/>
          <a:lstStyle>
            <a:lvl1pPr defTabSz="751205">
              <a:defRPr spc="-218" sz="10920"/>
            </a:lvl1pPr>
          </a:lstStyle>
          <a:p>
            <a:pPr/>
            <a:r>
              <a:t>Gyro Sensor</a:t>
            </a:r>
          </a:p>
        </p:txBody>
      </p:sp>
      <p:sp>
        <p:nvSpPr>
          <p:cNvPr id="213" name="The Gyro Sensor measures angles, and can thus measure a difference in angle.…"/>
          <p:cNvSpPr txBox="1"/>
          <p:nvPr>
            <p:ph type="body" sz="half" idx="1"/>
          </p:nvPr>
        </p:nvSpPr>
        <p:spPr>
          <a:xfrm>
            <a:off x="571500" y="3189234"/>
            <a:ext cx="15560381" cy="8397982"/>
          </a:xfrm>
          <a:prstGeom prst="rect">
            <a:avLst/>
          </a:prstGeom>
        </p:spPr>
        <p:txBody>
          <a:bodyPr/>
          <a:lstStyle/>
          <a:p>
            <a:pPr defTabSz="457200">
              <a:lnSpc>
                <a:spcPct val="100000"/>
              </a:lnSpc>
              <a:spcBef>
                <a:spcPts val="0"/>
              </a:spcBef>
              <a:defRPr spc="0" sz="5500"/>
            </a:pPr>
            <a:r>
              <a:t>The Gyro Sensor measures angles, and can thus measure a difference in angle.</a:t>
            </a:r>
          </a:p>
          <a:p>
            <a:pPr defTabSz="457200">
              <a:lnSpc>
                <a:spcPct val="100000"/>
              </a:lnSpc>
              <a:spcBef>
                <a:spcPts val="0"/>
              </a:spcBef>
              <a:defRPr spc="0" sz="5500"/>
            </a:pPr>
          </a:p>
          <a:p>
            <a:pPr defTabSz="457200">
              <a:lnSpc>
                <a:spcPct val="100000"/>
              </a:lnSpc>
              <a:spcBef>
                <a:spcPts val="0"/>
              </a:spcBef>
              <a:defRPr spc="0" sz="5500"/>
            </a:pPr>
            <a:r>
              <a:t>For example, if the robot turns to the right 90°, the gyro would measure 90°. </a:t>
            </a:r>
          </a:p>
          <a:p>
            <a:pPr defTabSz="457200">
              <a:lnSpc>
                <a:spcPct val="100000"/>
              </a:lnSpc>
              <a:spcBef>
                <a:spcPts val="0"/>
              </a:spcBef>
              <a:defRPr spc="0" sz="5500"/>
            </a:pPr>
          </a:p>
          <a:p>
            <a:pPr defTabSz="457200">
              <a:lnSpc>
                <a:spcPct val="100000"/>
              </a:lnSpc>
              <a:spcBef>
                <a:spcPts val="0"/>
              </a:spcBef>
              <a:defRPr spc="0" sz="5500"/>
            </a:pPr>
            <a:r>
              <a:t>The gyro can also measure angular speed.</a:t>
            </a:r>
          </a:p>
        </p:txBody>
      </p:sp>
      <p:pic>
        <p:nvPicPr>
          <p:cNvPr id="214" name="Kép" descr="Kép"/>
          <p:cNvPicPr>
            <a:picLocks noChangeAspect="1"/>
          </p:cNvPicPr>
          <p:nvPr/>
        </p:nvPicPr>
        <p:blipFill>
          <a:blip r:embed="rId2">
            <a:extLst/>
          </a:blip>
          <a:stretch>
            <a:fillRect/>
          </a:stretch>
        </p:blipFill>
        <p:spPr>
          <a:xfrm>
            <a:off x="17440062" y="3579723"/>
            <a:ext cx="5535985" cy="55359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0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1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0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17"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18"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19"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20"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21"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22"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23"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24" name="Gyro Sensor - Problems"/>
          <p:cNvSpPr txBox="1"/>
          <p:nvPr>
            <p:ph type="title"/>
          </p:nvPr>
        </p:nvSpPr>
        <p:spPr>
          <a:prstGeom prst="rect">
            <a:avLst/>
          </a:prstGeom>
        </p:spPr>
        <p:txBody>
          <a:bodyPr/>
          <a:lstStyle>
            <a:lvl1pPr defTabSz="751205">
              <a:defRPr spc="-218" sz="10920"/>
            </a:lvl1pPr>
          </a:lstStyle>
          <a:p>
            <a:pPr/>
            <a:r>
              <a:t>Gyro Sensor - Problems</a:t>
            </a:r>
          </a:p>
        </p:txBody>
      </p:sp>
      <p:sp>
        <p:nvSpPr>
          <p:cNvPr id="225" name="The Gyro Sensor can sometimes lose precision over time.…"/>
          <p:cNvSpPr txBox="1"/>
          <p:nvPr>
            <p:ph type="body" sz="half" idx="1"/>
          </p:nvPr>
        </p:nvSpPr>
        <p:spPr>
          <a:xfrm>
            <a:off x="571500" y="3189234"/>
            <a:ext cx="15560381" cy="8397982"/>
          </a:xfrm>
          <a:prstGeom prst="rect">
            <a:avLst/>
          </a:prstGeom>
        </p:spPr>
        <p:txBody>
          <a:bodyPr/>
          <a:lstStyle/>
          <a:p>
            <a:pPr defTabSz="457200">
              <a:lnSpc>
                <a:spcPct val="100000"/>
              </a:lnSpc>
              <a:spcBef>
                <a:spcPts val="0"/>
              </a:spcBef>
              <a:defRPr spc="0" sz="5500"/>
            </a:pPr>
            <a:r>
              <a:t>The Gyro Sensor can sometimes lose precision over time.</a:t>
            </a:r>
          </a:p>
          <a:p>
            <a:pPr defTabSz="457200">
              <a:lnSpc>
                <a:spcPct val="100000"/>
              </a:lnSpc>
              <a:spcBef>
                <a:spcPts val="0"/>
              </a:spcBef>
              <a:defRPr spc="0" sz="5500"/>
            </a:pPr>
          </a:p>
          <a:p>
            <a:pPr defTabSz="457200">
              <a:lnSpc>
                <a:spcPct val="100000"/>
              </a:lnSpc>
              <a:spcBef>
                <a:spcPts val="0"/>
              </a:spcBef>
              <a:defRPr spc="0" sz="5500"/>
            </a:pPr>
            <a:r>
              <a:t>It can also start to drift (increase/decrease value very fast without actual robot motion).</a:t>
            </a:r>
          </a:p>
          <a:p>
            <a:pPr defTabSz="457200">
              <a:lnSpc>
                <a:spcPct val="100000"/>
              </a:lnSpc>
              <a:spcBef>
                <a:spcPts val="0"/>
              </a:spcBef>
              <a:defRPr spc="0" sz="5500"/>
            </a:pPr>
          </a:p>
          <a:p>
            <a:pPr defTabSz="457200">
              <a:lnSpc>
                <a:spcPct val="100000"/>
              </a:lnSpc>
              <a:spcBef>
                <a:spcPts val="0"/>
              </a:spcBef>
              <a:defRPr spc="0" sz="5500"/>
            </a:pPr>
            <a:r>
              <a:t>To solve these, we have a few hacks :)</a:t>
            </a:r>
          </a:p>
          <a:p>
            <a:pPr defTabSz="457200">
              <a:lnSpc>
                <a:spcPct val="100000"/>
              </a:lnSpc>
              <a:spcBef>
                <a:spcPts val="0"/>
              </a:spcBef>
              <a:defRPr spc="0" sz="5500"/>
            </a:pPr>
          </a:p>
          <a:p>
            <a:pPr defTabSz="457200">
              <a:lnSpc>
                <a:spcPct val="100000"/>
              </a:lnSpc>
              <a:spcBef>
                <a:spcPts val="0"/>
              </a:spcBef>
              <a:defRPr spc="0" sz="5500"/>
            </a:pPr>
            <a:r>
              <a:t>First, lets turn for some angle.</a:t>
            </a:r>
          </a:p>
        </p:txBody>
      </p:sp>
      <p:pic>
        <p:nvPicPr>
          <p:cNvPr id="226" name="Kép" descr="Kép"/>
          <p:cNvPicPr>
            <a:picLocks noChangeAspect="1"/>
          </p:cNvPicPr>
          <p:nvPr/>
        </p:nvPicPr>
        <p:blipFill>
          <a:blip r:embed="rId2">
            <a:extLst/>
          </a:blip>
          <a:stretch>
            <a:fillRect/>
          </a:stretch>
        </p:blipFill>
        <p:spPr>
          <a:xfrm>
            <a:off x="17440062" y="3579723"/>
            <a:ext cx="5535985" cy="55359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2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2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29"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30"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31"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32"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33"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34"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35"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36" name="Turning for an Angle - Algorithm"/>
          <p:cNvSpPr txBox="1"/>
          <p:nvPr>
            <p:ph type="title"/>
          </p:nvPr>
        </p:nvSpPr>
        <p:spPr>
          <a:prstGeom prst="rect">
            <a:avLst/>
          </a:prstGeom>
        </p:spPr>
        <p:txBody>
          <a:bodyPr/>
          <a:lstStyle>
            <a:lvl1pPr defTabSz="751205">
              <a:defRPr spc="-218" sz="10920"/>
            </a:lvl1pPr>
          </a:lstStyle>
          <a:p>
            <a:pPr/>
            <a:r>
              <a:t>Turning for an Angle - Algorithm</a:t>
            </a:r>
          </a:p>
        </p:txBody>
      </p:sp>
      <p:sp>
        <p:nvSpPr>
          <p:cNvPr id="237" name="Start the motors to spin the robot…"/>
          <p:cNvSpPr txBox="1"/>
          <p:nvPr>
            <p:ph type="body" sz="half" idx="1"/>
          </p:nvPr>
        </p:nvSpPr>
        <p:spPr>
          <a:xfrm>
            <a:off x="571500" y="3189234"/>
            <a:ext cx="11364855" cy="8397982"/>
          </a:xfrm>
          <a:prstGeom prst="rect">
            <a:avLst/>
          </a:prstGeom>
        </p:spPr>
        <p:txBody>
          <a:bodyPr/>
          <a:lstStyle/>
          <a:p>
            <a:pPr defTabSz="457200">
              <a:lnSpc>
                <a:spcPct val="100000"/>
              </a:lnSpc>
              <a:spcBef>
                <a:spcPts val="0"/>
              </a:spcBef>
              <a:defRPr spc="0" sz="5500"/>
            </a:pPr>
            <a:r>
              <a:t>Start the motors to spin the robot</a:t>
            </a:r>
          </a:p>
          <a:p>
            <a:pPr lvl="1" defTabSz="457200">
              <a:lnSpc>
                <a:spcPct val="100000"/>
              </a:lnSpc>
              <a:spcBef>
                <a:spcPts val="0"/>
              </a:spcBef>
              <a:defRPr spc="0" sz="5500"/>
            </a:pPr>
            <a:r>
              <a:t>The robot is now turning</a:t>
            </a:r>
          </a:p>
          <a:p>
            <a:pPr lvl="1" defTabSz="457200">
              <a:lnSpc>
                <a:spcPct val="100000"/>
              </a:lnSpc>
              <a:spcBef>
                <a:spcPts val="0"/>
              </a:spcBef>
              <a:defRPr spc="0" sz="5500"/>
            </a:pPr>
          </a:p>
          <a:p>
            <a:pPr defTabSz="457200">
              <a:lnSpc>
                <a:spcPct val="100000"/>
              </a:lnSpc>
              <a:spcBef>
                <a:spcPts val="0"/>
              </a:spcBef>
              <a:defRPr b="1" spc="0" sz="5500"/>
            </a:pPr>
            <a:r>
              <a:t>While</a:t>
            </a:r>
            <a:r>
              <a:rPr b="0"/>
              <a:t> the robot is turning, use the gyro sensor to check if the angle is big enough (turned enough)</a:t>
            </a:r>
            <a:endParaRPr b="0"/>
          </a:p>
          <a:p>
            <a:pPr defTabSz="457200">
              <a:lnSpc>
                <a:spcPct val="100000"/>
              </a:lnSpc>
              <a:spcBef>
                <a:spcPts val="0"/>
              </a:spcBef>
              <a:defRPr b="1" spc="0" sz="5500"/>
            </a:pPr>
          </a:p>
          <a:p>
            <a:pPr defTabSz="457200">
              <a:lnSpc>
                <a:spcPct val="100000"/>
              </a:lnSpc>
              <a:spcBef>
                <a:spcPts val="0"/>
              </a:spcBef>
              <a:defRPr b="1" spc="0" sz="5500"/>
            </a:pPr>
            <a:r>
              <a:t>When</a:t>
            </a:r>
            <a:r>
              <a:rPr b="0"/>
              <a:t> you hit the angle, stop !</a:t>
            </a:r>
          </a:p>
        </p:txBody>
      </p:sp>
      <p:pic>
        <p:nvPicPr>
          <p:cNvPr id="238" name="turnForAngleEN.png" descr="turnForAngleEN.png"/>
          <p:cNvPicPr>
            <a:picLocks noChangeAspect="1"/>
          </p:cNvPicPr>
          <p:nvPr/>
        </p:nvPicPr>
        <p:blipFill>
          <a:blip r:embed="rId2">
            <a:extLst/>
          </a:blip>
          <a:stretch>
            <a:fillRect/>
          </a:stretch>
        </p:blipFill>
        <p:spPr>
          <a:xfrm>
            <a:off x="12267586" y="4148137"/>
            <a:ext cx="11186708" cy="54197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3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3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3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3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1"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2"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3"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4"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5"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6"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7"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8" name="Gyro Sensor - Code"/>
          <p:cNvSpPr txBox="1"/>
          <p:nvPr>
            <p:ph type="title"/>
          </p:nvPr>
        </p:nvSpPr>
        <p:spPr>
          <a:prstGeom prst="rect">
            <a:avLst/>
          </a:prstGeom>
        </p:spPr>
        <p:txBody>
          <a:bodyPr/>
          <a:lstStyle>
            <a:lvl1pPr defTabSz="751205">
              <a:defRPr spc="-218" sz="10920"/>
            </a:lvl1pPr>
          </a:lstStyle>
          <a:p>
            <a:pPr/>
            <a:r>
              <a:t>Gyro Sensor - Code</a:t>
            </a:r>
          </a:p>
        </p:txBody>
      </p:sp>
      <p:sp>
        <p:nvSpPr>
          <p:cNvPr id="249" name="Structure:…"/>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Structure:</a:t>
            </a:r>
          </a:p>
          <a:p>
            <a:pPr lvl="1" defTabSz="457200">
              <a:lnSpc>
                <a:spcPct val="100000"/>
              </a:lnSpc>
              <a:spcBef>
                <a:spcPts val="0"/>
              </a:spcBef>
              <a:defRPr spc="0" sz="5500"/>
            </a:pPr>
            <a:r>
              <a:t>Initialize object/reference to Sensor: </a:t>
            </a:r>
          </a:p>
          <a:p>
            <a:pPr lvl="2" defTabSz="457200">
              <a:lnSpc>
                <a:spcPct val="100000"/>
              </a:lnSpc>
              <a:spcBef>
                <a:spcPts val="0"/>
              </a:spcBef>
              <a:defRPr spc="0" sz="5500">
                <a:latin typeface="CMU Typewriter Text Regular"/>
                <a:ea typeface="CMU Typewriter Text Regular"/>
                <a:cs typeface="CMU Typewriter Text Regular"/>
                <a:sym typeface="CMU Typewriter Text Regular"/>
              </a:defRPr>
            </a:pPr>
            <a:r>
              <a:t>gyroSensor = GyroSensor(Port.S1)</a:t>
            </a:r>
          </a:p>
          <a:p>
            <a:pPr lvl="2" defTabSz="457200">
              <a:lnSpc>
                <a:spcPct val="100000"/>
              </a:lnSpc>
              <a:spcBef>
                <a:spcPts val="0"/>
              </a:spcBef>
              <a:defRPr spc="0" sz="5500">
                <a:latin typeface="CMU Typewriter Text Regular"/>
                <a:ea typeface="CMU Typewriter Text Regular"/>
                <a:cs typeface="CMU Typewriter Text Regular"/>
                <a:sym typeface="CMU Typewriter Text Regular"/>
              </a:defRPr>
            </a:pPr>
          </a:p>
          <a:p>
            <a:pPr lvl="1" defTabSz="457200">
              <a:lnSpc>
                <a:spcPct val="100000"/>
              </a:lnSpc>
              <a:spcBef>
                <a:spcPts val="0"/>
              </a:spcBef>
              <a:defRPr spc="0" sz="5500"/>
            </a:pPr>
            <a:r>
              <a:t>Obtain information: </a:t>
            </a:r>
            <a:r>
              <a:rPr>
                <a:latin typeface="CMU Typewriter Text Regular"/>
                <a:ea typeface="CMU Typewriter Text Regular"/>
                <a:cs typeface="CMU Typewriter Text Regular"/>
                <a:sym typeface="CMU Typewriter Text Regular"/>
              </a:rPr>
              <a:t>.speed(), .angle()</a:t>
            </a:r>
            <a:endParaRPr>
              <a:latin typeface="CMU Typewriter Text Regular"/>
              <a:ea typeface="CMU Typewriter Text Regular"/>
              <a:cs typeface="CMU Typewriter Text Regular"/>
              <a:sym typeface="CMU Typewriter Text Regular"/>
            </a:endParaRPr>
          </a:p>
          <a:p>
            <a:pPr lvl="1" defTabSz="457200">
              <a:lnSpc>
                <a:spcPct val="100000"/>
              </a:lnSpc>
              <a:spcBef>
                <a:spcPts val="0"/>
              </a:spcBef>
              <a:defRPr spc="0" sz="5500"/>
            </a:pPr>
            <a:endParaRPr>
              <a:latin typeface="CMU Typewriter Text Regular"/>
              <a:ea typeface="CMU Typewriter Text Regular"/>
              <a:cs typeface="CMU Typewriter Text Regular"/>
              <a:sym typeface="CMU Typewriter Text Regular"/>
            </a:endParaRPr>
          </a:p>
          <a:p>
            <a:pPr lvl="1" defTabSz="457200">
              <a:lnSpc>
                <a:spcPct val="100000"/>
              </a:lnSpc>
              <a:spcBef>
                <a:spcPts val="0"/>
              </a:spcBef>
              <a:defRPr spc="0" sz="5500"/>
            </a:pPr>
            <a:r>
              <a:t>We will not be using </a:t>
            </a:r>
            <a:r>
              <a:rPr>
                <a:latin typeface="CMU Typewriter Text Regular"/>
                <a:ea typeface="CMU Typewriter Text Regular"/>
                <a:cs typeface="CMU Typewriter Text Regular"/>
                <a:sym typeface="CMU Typewriter Text Regular"/>
              </a:rPr>
              <a:t>.speed()</a:t>
            </a:r>
            <a:r>
              <a:t> as it interferes with </a:t>
            </a:r>
            <a:r>
              <a:rPr>
                <a:latin typeface="CMU Typewriter Text Regular"/>
                <a:ea typeface="CMU Typewriter Text Regular"/>
                <a:cs typeface="CMU Typewriter Text Regular"/>
                <a:sym typeface="CMU Typewriter Text Regular"/>
              </a:rPr>
              <a:t>.angle()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4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4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4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4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2"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3"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4"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5"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6"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7"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8"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9" name="Gyro Sensor - Code - Example"/>
          <p:cNvSpPr txBox="1"/>
          <p:nvPr>
            <p:ph type="title"/>
          </p:nvPr>
        </p:nvSpPr>
        <p:spPr>
          <a:prstGeom prst="rect">
            <a:avLst/>
          </a:prstGeom>
        </p:spPr>
        <p:txBody>
          <a:bodyPr/>
          <a:lstStyle>
            <a:lvl1pPr defTabSz="751205">
              <a:defRPr spc="-218" sz="10920"/>
            </a:lvl1pPr>
          </a:lstStyle>
          <a:p>
            <a:pPr/>
            <a:r>
              <a:t>Gyro Sensor - Code - Example</a:t>
            </a:r>
          </a:p>
        </p:txBody>
      </p:sp>
      <p:sp>
        <p:nvSpPr>
          <p:cNvPr id="260" name="If we wanted to find the gyro’s measured angle, we could write:…"/>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If we wanted to find the gyro’s measured angle, we could write:</a:t>
            </a:r>
          </a:p>
          <a:p>
            <a:pPr lvl="2" defTabSz="457200">
              <a:lnSpc>
                <a:spcPct val="100000"/>
              </a:lnSpc>
              <a:spcBef>
                <a:spcPts val="0"/>
              </a:spcBef>
              <a:defRPr spc="0" sz="5500">
                <a:latin typeface="CMU Typewriter Text Regular"/>
                <a:ea typeface="CMU Typewriter Text Regular"/>
                <a:cs typeface="CMU Typewriter Text Regular"/>
                <a:sym typeface="CMU Typewriter Text Regular"/>
              </a:defRPr>
            </a:pP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gyroSensor = GyroSensor(Port.S1)</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ang = gyroSensor.angle()</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print(ang)</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p>
          <a:p>
            <a:pPr defTabSz="457200">
              <a:lnSpc>
                <a:spcPct val="100000"/>
              </a:lnSpc>
              <a:spcBef>
                <a:spcPts val="0"/>
              </a:spcBef>
              <a:defRPr spc="0" sz="5500"/>
            </a:pPr>
            <a:r>
              <a:t>We will try this in a minute.</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5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5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5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5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3"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4"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5"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6"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7"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8"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9"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0" name="Turning for an Angle - Algorithm"/>
          <p:cNvSpPr txBox="1"/>
          <p:nvPr>
            <p:ph type="title"/>
          </p:nvPr>
        </p:nvSpPr>
        <p:spPr>
          <a:prstGeom prst="rect">
            <a:avLst/>
          </a:prstGeom>
        </p:spPr>
        <p:txBody>
          <a:bodyPr/>
          <a:lstStyle>
            <a:lvl1pPr defTabSz="751205">
              <a:defRPr spc="-218" sz="10920"/>
            </a:lvl1pPr>
          </a:lstStyle>
          <a:p>
            <a:pPr/>
            <a:r>
              <a:t>Turning for an Angle - Algorithm</a:t>
            </a:r>
          </a:p>
        </p:txBody>
      </p:sp>
      <p:sp>
        <p:nvSpPr>
          <p:cNvPr id="271" name="Start the motors to spin the robot…"/>
          <p:cNvSpPr txBox="1"/>
          <p:nvPr>
            <p:ph type="body" sz="half" idx="1"/>
          </p:nvPr>
        </p:nvSpPr>
        <p:spPr>
          <a:xfrm>
            <a:off x="571500" y="3189234"/>
            <a:ext cx="11364855" cy="8397982"/>
          </a:xfrm>
          <a:prstGeom prst="rect">
            <a:avLst/>
          </a:prstGeom>
        </p:spPr>
        <p:txBody>
          <a:bodyPr/>
          <a:lstStyle/>
          <a:p>
            <a:pPr defTabSz="457200">
              <a:lnSpc>
                <a:spcPct val="100000"/>
              </a:lnSpc>
              <a:spcBef>
                <a:spcPts val="0"/>
              </a:spcBef>
              <a:defRPr spc="0" sz="5500"/>
            </a:pPr>
            <a:r>
              <a:t>Start the motors to spin the robot</a:t>
            </a:r>
          </a:p>
          <a:p>
            <a:pPr lvl="1" defTabSz="457200">
              <a:lnSpc>
                <a:spcPct val="100000"/>
              </a:lnSpc>
              <a:spcBef>
                <a:spcPts val="0"/>
              </a:spcBef>
              <a:defRPr spc="0" sz="5500"/>
            </a:pPr>
            <a:r>
              <a:t>The robot is now turning</a:t>
            </a:r>
          </a:p>
          <a:p>
            <a:pPr lvl="1" defTabSz="457200">
              <a:lnSpc>
                <a:spcPct val="100000"/>
              </a:lnSpc>
              <a:spcBef>
                <a:spcPts val="0"/>
              </a:spcBef>
              <a:defRPr spc="0" sz="5500"/>
            </a:pPr>
          </a:p>
          <a:p>
            <a:pPr defTabSz="457200">
              <a:lnSpc>
                <a:spcPct val="100000"/>
              </a:lnSpc>
              <a:spcBef>
                <a:spcPts val="0"/>
              </a:spcBef>
              <a:defRPr b="1" spc="0" sz="5500"/>
            </a:pPr>
            <a:r>
              <a:t>While</a:t>
            </a:r>
            <a:r>
              <a:rPr b="0"/>
              <a:t> the robot is turning, use the gyro sensor to check if the angle is big enough (turned enough)</a:t>
            </a:r>
            <a:endParaRPr b="0"/>
          </a:p>
          <a:p>
            <a:pPr defTabSz="457200">
              <a:lnSpc>
                <a:spcPct val="100000"/>
              </a:lnSpc>
              <a:spcBef>
                <a:spcPts val="0"/>
              </a:spcBef>
              <a:defRPr b="1" spc="0" sz="5500"/>
            </a:pPr>
          </a:p>
          <a:p>
            <a:pPr defTabSz="457200">
              <a:lnSpc>
                <a:spcPct val="100000"/>
              </a:lnSpc>
              <a:spcBef>
                <a:spcPts val="0"/>
              </a:spcBef>
              <a:defRPr b="1" spc="0" sz="5500"/>
            </a:pPr>
            <a:r>
              <a:t>When</a:t>
            </a:r>
            <a:r>
              <a:rPr b="0"/>
              <a:t> you hit the angle, stop !</a:t>
            </a:r>
          </a:p>
        </p:txBody>
      </p:sp>
      <p:pic>
        <p:nvPicPr>
          <p:cNvPr id="272" name="turnForAngleEN.png" descr="turnForAngleEN.png"/>
          <p:cNvPicPr>
            <a:picLocks noChangeAspect="1"/>
          </p:cNvPicPr>
          <p:nvPr/>
        </p:nvPicPr>
        <p:blipFill>
          <a:blip r:embed="rId2">
            <a:extLst/>
          </a:blip>
          <a:stretch>
            <a:fillRect/>
          </a:stretch>
        </p:blipFill>
        <p:spPr>
          <a:xfrm>
            <a:off x="12267586" y="4148137"/>
            <a:ext cx="11186708" cy="54197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6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6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6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6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