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p4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1">
                  <a:lumOff val="13543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solidFill>
            <a:srgbClr val="014D80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09D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61D836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027002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E3E5E8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-613784"/>
              <a:lumOff val="1275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4">
                  <a:hueOff val="-613784"/>
                  <a:lumOff val="1275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E3E5E8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E3E5E8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FF53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C0C0C0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9819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12700" cap="flat">
              <a:solidFill>
                <a:srgbClr val="A9A9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6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9A9A9"/>
              </a:solidFill>
              <a:prstDash val="solid"/>
              <a:miter lim="400000"/>
            </a:ln>
          </a:insideH>
          <a:insideV>
            <a:ln w="12700" cap="flat">
              <a:solidFill>
                <a:srgbClr val="A9A9A9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0C0C0"/>
              </a:solidFill>
              <a:prstDash val="solid"/>
              <a:miter lim="400000"/>
            </a:ln>
          </a:left>
          <a:right>
            <a:ln w="12700" cap="flat">
              <a:solidFill>
                <a:srgbClr val="C0C0C0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C0C0C0"/>
              </a:solidFill>
              <a:prstDash val="solid"/>
              <a:miter lim="400000"/>
            </a:ln>
          </a:bottom>
          <a:insideH>
            <a:ln w="12700" cap="flat">
              <a:solidFill>
                <a:srgbClr val="C0C0C0"/>
              </a:solidFill>
              <a:prstDash val="solid"/>
              <a:miter lim="400000"/>
            </a:ln>
          </a:insideH>
          <a:insideV>
            <a:ln w="12700" cap="flat">
              <a:solidFill>
                <a:srgbClr val="C0C0C0"/>
              </a:solidFill>
              <a:prstDash val="solid"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47676">
              <a:alpha val="64000"/>
            </a:srgb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9A9A9"/>
              </a:solidFill>
              <a:prstDash val="solid"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262727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A9A9A9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A9A9A9"/>
              </a:solidFill>
              <a:prstDash val="solid"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42424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5" name="Shape 18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6498" y="11839048"/>
            <a:ext cx="21971003" cy="636979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1. szövegtörzsszint…"/>
          <p:cNvSpPr txBox="1"/>
          <p:nvPr>
            <p:ph type="body" sz="quarter" idx="1" hasCustomPrompt="1"/>
          </p:nvPr>
        </p:nvSpPr>
        <p:spPr>
          <a:xfrm>
            <a:off x="1206500" y="7196865"/>
            <a:ext cx="21971000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Diasorszám"/>
          <p:cNvSpPr txBox="1"/>
          <p:nvPr>
            <p:ph type="sldNum" sz="quarter" idx="2"/>
          </p:nvPr>
        </p:nvSpPr>
        <p:spPr>
          <a:xfrm>
            <a:off x="12007748" y="13080999"/>
            <a:ext cx="368504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1. szövegtörzsszint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1. szövegtörzsszint…"/>
          <p:cNvSpPr txBox="1"/>
          <p:nvPr>
            <p:ph type="body" idx="1" hasCustomPrompt="1"/>
          </p:nvPr>
        </p:nvSpPr>
        <p:spPr>
          <a:xfrm>
            <a:off x="1206500" y="935258"/>
            <a:ext cx="21971000" cy="7359063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1. szövegtörzsszint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 anchor="ctr"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862804876_960x639.jpg"/>
          <p:cNvSpPr/>
          <p:nvPr>
            <p:ph type="pic" sz="quarter" idx="21"/>
          </p:nvPr>
        </p:nvSpPr>
        <p:spPr>
          <a:xfrm>
            <a:off x="15430500" y="7085409"/>
            <a:ext cx="8128000" cy="54102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824910546_2681x1332.jpg"/>
          <p:cNvSpPr/>
          <p:nvPr>
            <p:ph type="pic" idx="22"/>
          </p:nvPr>
        </p:nvSpPr>
        <p:spPr>
          <a:xfrm>
            <a:off x="-2933700" y="1270000"/>
            <a:ext cx="22699133" cy="11277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575395635_960x639.jpg"/>
          <p:cNvSpPr/>
          <p:nvPr>
            <p:ph type="pic" sz="quarter" idx="23"/>
          </p:nvPr>
        </p:nvSpPr>
        <p:spPr>
          <a:xfrm>
            <a:off x="15430500" y="1270000"/>
            <a:ext cx="8128000" cy="5410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Kép"/>
          <p:cNvSpPr/>
          <p:nvPr>
            <p:ph type="pic" idx="21"/>
          </p:nvPr>
        </p:nvSpPr>
        <p:spPr>
          <a:xfrm>
            <a:off x="-1511300" y="-3721100"/>
            <a:ext cx="28511500" cy="190302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520524404_2582x1617.jpeg"/>
          <p:cNvSpPr/>
          <p:nvPr>
            <p:ph type="pic" idx="21"/>
          </p:nvPr>
        </p:nvSpPr>
        <p:spPr>
          <a:xfrm>
            <a:off x="9626600" y="-1"/>
            <a:ext cx="21901492" cy="137160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0" name="Vonal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BFF823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1" name="Vonal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BFF823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52" name="Author and Date"/>
          <p:cNvSpPr txBox="1"/>
          <p:nvPr>
            <p:ph type="body" sz="quarter" idx="22" hasCustomPrompt="1"/>
          </p:nvPr>
        </p:nvSpPr>
        <p:spPr>
          <a:xfrm>
            <a:off x="571500" y="12269258"/>
            <a:ext cx="11049000" cy="55524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cap="all" spc="168" sz="2800">
                <a:solidFill>
                  <a:srgbClr val="3B39E4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53" name="Slide Title"/>
          <p:cNvSpPr txBox="1"/>
          <p:nvPr>
            <p:ph type="title" hasCustomPrompt="1"/>
          </p:nvPr>
        </p:nvSpPr>
        <p:spPr>
          <a:xfrm>
            <a:off x="571500" y="4770137"/>
            <a:ext cx="11049000" cy="7036978"/>
          </a:xfrm>
          <a:prstGeom prst="rect">
            <a:avLst/>
          </a:prstGeom>
        </p:spPr>
        <p:txBody>
          <a:bodyPr/>
          <a:lstStyle>
            <a:lvl1pPr defTabSz="825500">
              <a:defRPr b="0" spc="-300" sz="15000">
                <a:solidFill>
                  <a:srgbClr val="3B39E4"/>
                </a:solidFill>
                <a:latin typeface="Founders Grotesk Semibold"/>
                <a:ea typeface="Founders Grotesk Semibold"/>
                <a:cs typeface="Founders Grotesk Semibold"/>
                <a:sym typeface="Founders Grotesk Semibold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54" name="Diasorszám"/>
          <p:cNvSpPr txBox="1"/>
          <p:nvPr>
            <p:ph type="sldNum" sz="quarter" idx="2"/>
          </p:nvPr>
        </p:nvSpPr>
        <p:spPr>
          <a:xfrm>
            <a:off x="23431499" y="12268199"/>
            <a:ext cx="371756" cy="555245"/>
          </a:xfrm>
          <a:prstGeom prst="rect">
            <a:avLst/>
          </a:prstGeom>
        </p:spPr>
        <p:txBody>
          <a:bodyPr/>
          <a:lstStyle>
            <a:lvl1pPr algn="r" defTabSz="825500">
              <a:defRPr spc="28" sz="28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bg>
      <p:bgPr>
        <a:solidFill>
          <a:srgbClr val="00003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1054398042_3378x2084.jpeg"/>
          <p:cNvSpPr/>
          <p:nvPr>
            <p:ph type="pic" idx="21"/>
          </p:nvPr>
        </p:nvSpPr>
        <p:spPr>
          <a:xfrm>
            <a:off x="0" y="-3898900"/>
            <a:ext cx="28587700" cy="1763669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62" name="Author and Date"/>
          <p:cNvSpPr txBox="1"/>
          <p:nvPr>
            <p:ph type="body" sz="quarter" idx="22" hasCustomPrompt="1"/>
          </p:nvPr>
        </p:nvSpPr>
        <p:spPr>
          <a:xfrm>
            <a:off x="571500" y="12269258"/>
            <a:ext cx="23241000" cy="555245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cap="all" spc="168" sz="28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63" name="1. szövegtörzsszint…"/>
          <p:cNvSpPr txBox="1"/>
          <p:nvPr>
            <p:ph type="body" sz="quarter" idx="1" hasCustomPrompt="1"/>
          </p:nvPr>
        </p:nvSpPr>
        <p:spPr>
          <a:xfrm>
            <a:off x="571500" y="853952"/>
            <a:ext cx="23241000" cy="2321049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pc="-79" sz="8000">
                <a:latin typeface="Founders Grotesk"/>
                <a:ea typeface="Founders Grotesk"/>
                <a:cs typeface="Founders Grotesk"/>
                <a:sym typeface="Founders Grotesk"/>
              </a:defRPr>
            </a:lvl1pPr>
            <a:lvl2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pc="-79" sz="8000">
                <a:latin typeface="Founders Grotesk"/>
                <a:ea typeface="Founders Grotesk"/>
                <a:cs typeface="Founders Grotesk"/>
                <a:sym typeface="Founders Grotesk"/>
              </a:defRPr>
            </a:lvl2pPr>
            <a:lvl3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pc="-79" sz="8000">
                <a:latin typeface="Founders Grotesk"/>
                <a:ea typeface="Founders Grotesk"/>
                <a:cs typeface="Founders Grotesk"/>
                <a:sym typeface="Founders Grotesk"/>
              </a:defRPr>
            </a:lvl3pPr>
            <a:lvl4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pc="-79" sz="8000">
                <a:latin typeface="Founders Grotesk"/>
                <a:ea typeface="Founders Grotesk"/>
                <a:cs typeface="Founders Grotesk"/>
                <a:sym typeface="Founders Grotesk"/>
              </a:defRPr>
            </a:lvl4pPr>
            <a:lvl5pPr marL="0" indent="0" defTabSz="825500">
              <a:lnSpc>
                <a:spcPct val="80000"/>
              </a:lnSpc>
              <a:spcBef>
                <a:spcPts val="0"/>
              </a:spcBef>
              <a:buSzTx/>
              <a:buNone/>
              <a:defRPr spc="-79" sz="8000">
                <a:latin typeface="Founders Grotesk"/>
                <a:ea typeface="Founders Grotesk"/>
                <a:cs typeface="Founders Grotesk"/>
                <a:sym typeface="Founders Grotesk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64" name="Vonal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BFF823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65" name="Vonal"/>
          <p:cNvSpPr/>
          <p:nvPr/>
        </p:nvSpPr>
        <p:spPr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rgbClr val="BFF823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66" name="Presentation Title"/>
          <p:cNvSpPr txBox="1"/>
          <p:nvPr>
            <p:ph type="title" hasCustomPrompt="1"/>
          </p:nvPr>
        </p:nvSpPr>
        <p:spPr>
          <a:xfrm>
            <a:off x="571500" y="9525000"/>
            <a:ext cx="23241000" cy="2641600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70000"/>
              </a:lnSpc>
              <a:defRPr b="0" spc="-300" sz="15000">
                <a:latin typeface="Founders Grotesk Semibold"/>
                <a:ea typeface="Founders Grotesk Semibold"/>
                <a:cs typeface="Founders Grotesk Semibold"/>
                <a:sym typeface="Founders Grotesk Semibold"/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67" name="Diasorszám"/>
          <p:cNvSpPr txBox="1"/>
          <p:nvPr>
            <p:ph type="sldNum" sz="quarter" idx="2"/>
          </p:nvPr>
        </p:nvSpPr>
        <p:spPr>
          <a:xfrm>
            <a:off x="23431499" y="12268199"/>
            <a:ext cx="371756" cy="555245"/>
          </a:xfrm>
          <a:prstGeom prst="rect">
            <a:avLst/>
          </a:prstGeom>
        </p:spPr>
        <p:txBody>
          <a:bodyPr/>
          <a:lstStyle>
            <a:lvl1pPr algn="r" defTabSz="825500">
              <a:defRPr spc="28" sz="28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Vonal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BFF823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75" name="Vonal"/>
          <p:cNvSpPr/>
          <p:nvPr/>
        </p:nvSpPr>
        <p:spPr>
          <a:xfrm>
            <a:off x="639142" y="692907"/>
            <a:ext cx="23114001" cy="1"/>
          </a:xfrm>
          <a:prstGeom prst="line">
            <a:avLst/>
          </a:prstGeom>
          <a:ln w="114300">
            <a:solidFill>
              <a:srgbClr val="BFF823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76" name="1. szövegtörzsszint…"/>
          <p:cNvSpPr txBox="1"/>
          <p:nvPr>
            <p:ph type="body" idx="1" hasCustomPrompt="1"/>
          </p:nvPr>
        </p:nvSpPr>
        <p:spPr>
          <a:xfrm>
            <a:off x="571500" y="3904441"/>
            <a:ext cx="23241000" cy="7697009"/>
          </a:xfrm>
          <a:prstGeom prst="rect">
            <a:avLst/>
          </a:prstGeom>
        </p:spPr>
        <p:txBody>
          <a:bodyPr/>
          <a:lstStyle>
            <a:lvl1pPr marL="457200" indent="-457200" defTabSz="825500">
              <a:lnSpc>
                <a:spcPct val="80000"/>
              </a:lnSpc>
              <a:spcBef>
                <a:spcPts val="3600"/>
              </a:spcBef>
              <a:buClr>
                <a:srgbClr val="3B39E4"/>
              </a:buClr>
              <a:buSzPct val="100000"/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  <a:lvl2pPr marL="914400" indent="-457200" defTabSz="825500">
              <a:lnSpc>
                <a:spcPct val="80000"/>
              </a:lnSpc>
              <a:spcBef>
                <a:spcPts val="3600"/>
              </a:spcBef>
              <a:buClr>
                <a:srgbClr val="3B39E4"/>
              </a:buClr>
              <a:buSzPct val="100000"/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2pPr>
            <a:lvl3pPr marL="1371600" indent="-457200" defTabSz="825500">
              <a:lnSpc>
                <a:spcPct val="80000"/>
              </a:lnSpc>
              <a:spcBef>
                <a:spcPts val="3600"/>
              </a:spcBef>
              <a:buClr>
                <a:srgbClr val="3B39E4"/>
              </a:buClr>
              <a:buSzPct val="100000"/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3pPr>
            <a:lvl4pPr marL="1828800" indent="-457200" defTabSz="825500">
              <a:lnSpc>
                <a:spcPct val="80000"/>
              </a:lnSpc>
              <a:spcBef>
                <a:spcPts val="3600"/>
              </a:spcBef>
              <a:buClr>
                <a:srgbClr val="3B39E4"/>
              </a:buClr>
              <a:buSzPct val="100000"/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4pPr>
            <a:lvl5pPr marL="2286000" indent="-457200" defTabSz="825500">
              <a:lnSpc>
                <a:spcPct val="80000"/>
              </a:lnSpc>
              <a:spcBef>
                <a:spcPts val="3600"/>
              </a:spcBef>
              <a:buClr>
                <a:srgbClr val="3B39E4"/>
              </a:buClr>
              <a:buSzPct val="100000"/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5pPr>
          </a:lstStyle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77" name="Slide Title"/>
          <p:cNvSpPr txBox="1"/>
          <p:nvPr>
            <p:ph type="title" hasCustomPrompt="1"/>
          </p:nvPr>
        </p:nvSpPr>
        <p:spPr>
          <a:xfrm>
            <a:off x="571500" y="652482"/>
            <a:ext cx="23241000" cy="1951018"/>
          </a:xfrm>
          <a:prstGeom prst="rect">
            <a:avLst/>
          </a:prstGeom>
        </p:spPr>
        <p:txBody>
          <a:bodyPr/>
          <a:lstStyle>
            <a:lvl1pPr defTabSz="825500">
              <a:lnSpc>
                <a:spcPct val="60000"/>
              </a:lnSpc>
              <a:defRPr spc="-239" sz="12000">
                <a:solidFill>
                  <a:srgbClr val="3B39E4"/>
                </a:solidFill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Slide Title</a:t>
            </a:r>
          </a:p>
        </p:txBody>
      </p:sp>
      <p:sp>
        <p:nvSpPr>
          <p:cNvPr id="178" name="Diasorszám"/>
          <p:cNvSpPr txBox="1"/>
          <p:nvPr>
            <p:ph type="sldNum" sz="quarter" idx="2"/>
          </p:nvPr>
        </p:nvSpPr>
        <p:spPr>
          <a:xfrm>
            <a:off x="23436122" y="12268199"/>
            <a:ext cx="371756" cy="555245"/>
          </a:xfrm>
          <a:prstGeom prst="rect">
            <a:avLst/>
          </a:prstGeom>
        </p:spPr>
        <p:txBody>
          <a:bodyPr/>
          <a:lstStyle>
            <a:lvl1pPr algn="r" defTabSz="825500">
              <a:defRPr spc="28" sz="2800">
                <a:solidFill>
                  <a:srgbClr val="000000"/>
                </a:solidFill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Kép"/>
          <p:cNvSpPr/>
          <p:nvPr>
            <p:ph type="pic" idx="21"/>
          </p:nvPr>
        </p:nvSpPr>
        <p:spPr>
          <a:xfrm>
            <a:off x="-431800" y="-4038600"/>
            <a:ext cx="29464000" cy="18034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1. szövegtörzsszint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4468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 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1. szövegtörzsszint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2403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" name="92709243_1322x1323.jpeg"/>
          <p:cNvSpPr/>
          <p:nvPr>
            <p:ph type="pic" sz="half" idx="21"/>
          </p:nvPr>
        </p:nvSpPr>
        <p:spPr>
          <a:xfrm>
            <a:off x="12052303" y="1270000"/>
            <a:ext cx="11188406" cy="1120988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5" name="Diasorszám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1. szövegtörzsszint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1. szövegtörzsszint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2" name="1. szövegtörzsszint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012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824910546_2681x1332.jpg"/>
          <p:cNvSpPr/>
          <p:nvPr>
            <p:ph type="pic" idx="22"/>
          </p:nvPr>
        </p:nvSpPr>
        <p:spPr>
          <a:xfrm>
            <a:off x="6380200" y="1263848"/>
            <a:ext cx="22529801" cy="1119347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4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Diasorszám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1. szövegtörzsszint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Diasorszám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1. szövegtörzsszint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Diasorszám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FFFFFF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hyperlink" Target="https://www.cmu.edu/roboticsacademy/roboticscurriculum/index.html" TargetMode="External"/><Relationship Id="rId3" Type="http://schemas.openxmlformats.org/officeDocument/2006/relationships/hyperlink" Target="https://www.firstinspires.org/resource-library/fll/challenge/challenge-and-resources" TargetMode="External"/><Relationship Id="rId4" Type="http://schemas.openxmlformats.org/officeDocument/2006/relationships/hyperlink" Target="https://www.youtube.com/watch?v=4Y7zG48uHRo" TargetMode="Externa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5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.png"/><Relationship Id="rId3" Type="http://schemas.openxmlformats.org/officeDocument/2006/relationships/image" Target="../media/image6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8.pn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0.png"/><Relationship Id="rId3" Type="http://schemas.openxmlformats.org/officeDocument/2006/relationships/image" Target="../media/image6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6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tif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.tif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síkszereda RobotKlub 2024 - mARC NICHITIU - ??"/>
          <p:cNvSpPr txBox="1"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800735">
              <a:defRPr b="0" spc="162" sz="2716">
                <a:latin typeface="CMU Typewriter Text Bold"/>
                <a:ea typeface="CMU Typewriter Text Bold"/>
                <a:cs typeface="CMU Typewriter Text Bold"/>
                <a:sym typeface="CMU Typewriter Text Bold"/>
              </a:defRPr>
            </a:lvl1pPr>
          </a:lstStyle>
          <a:p>
            <a:pPr/>
            <a:r>
              <a:t>Csíkszereda RobotKlub 2024 - mARC NICHITIU - ??</a:t>
            </a:r>
          </a:p>
        </p:txBody>
      </p:sp>
      <p:sp>
        <p:nvSpPr>
          <p:cNvPr id="188" name="Vonal"/>
          <p:cNvSpPr/>
          <p:nvPr/>
        </p:nvSpPr>
        <p:spPr>
          <a:xfrm>
            <a:off x="635000" y="12192000"/>
            <a:ext cx="23114000" cy="0"/>
          </a:xfrm>
          <a:prstGeom prst="line">
            <a:avLst/>
          </a:prstGeom>
          <a:ln w="38100">
            <a:solidFill>
              <a:srgbClr val="BFF823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89" name="Vonal"/>
          <p:cNvSpPr/>
          <p:nvPr/>
        </p:nvSpPr>
        <p:spPr>
          <a:xfrm>
            <a:off x="635000" y="9443335"/>
            <a:ext cx="23114000" cy="63502"/>
          </a:xfrm>
          <a:prstGeom prst="line">
            <a:avLst/>
          </a:prstGeom>
          <a:ln w="114300">
            <a:solidFill>
              <a:srgbClr val="BFF823"/>
            </a:solidFill>
            <a:miter lim="400000"/>
          </a:ln>
        </p:spPr>
        <p:txBody>
          <a:bodyPr lIns="0" tIns="0" rIns="0" bIns="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190" name="3. Lecke - A giroérzékelő EV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85165">
              <a:defRPr b="1" spc="-249" sz="1245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3. Lecke - A giroérzékelő EV3</a:t>
            </a:r>
          </a:p>
        </p:txBody>
      </p:sp>
      <p:sp>
        <p:nvSpPr>
          <p:cNvPr id="191" name="Négyzet"/>
          <p:cNvSpPr/>
          <p:nvPr/>
        </p:nvSpPr>
        <p:spPr>
          <a:xfrm>
            <a:off x="9783950" y="7572208"/>
            <a:ext cx="1270001" cy="1270001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grpSp>
        <p:nvGrpSpPr>
          <p:cNvPr id="194" name="Csoportosítás"/>
          <p:cNvGrpSpPr/>
          <p:nvPr/>
        </p:nvGrpSpPr>
        <p:grpSpPr>
          <a:xfrm>
            <a:off x="6775917" y="3290244"/>
            <a:ext cx="10832167" cy="5249946"/>
            <a:chOff x="0" y="0"/>
            <a:chExt cx="10832166" cy="5249945"/>
          </a:xfrm>
        </p:grpSpPr>
        <p:pic>
          <p:nvPicPr>
            <p:cNvPr id="192" name="logo.png" descr="logo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-1" y="0"/>
              <a:ext cx="5291449" cy="52499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3" name="py.png" descr="py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5036329" y="131669"/>
              <a:ext cx="5795837" cy="498660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95" name="PHOTO-2024-02-29-16-03-59.jpg" descr="PHOTO-2024-02-29-16-03-59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81750" y="557263"/>
            <a:ext cx="7828982" cy="188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20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2"/>
      <p:bldP build="whole" bldLvl="1" animBg="1" rev="0" advAuto="0" spid="19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74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75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76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277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78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79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80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81" name="Tanító program a giroérzékelőhö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Tanító program a giroérzékelőhöz</a:t>
            </a:r>
          </a:p>
        </p:txBody>
      </p:sp>
      <p:sp>
        <p:nvSpPr>
          <p:cNvPr id="282" name="Kezdjük az érzékelő beindításával a 1-as porton.…"/>
          <p:cNvSpPr txBox="1"/>
          <p:nvPr/>
        </p:nvSpPr>
        <p:spPr>
          <a:xfrm>
            <a:off x="834757" y="2989567"/>
            <a:ext cx="22413991" cy="839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55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Kezdjük az érzékelő beindításával a 1-as porton.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45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Initialize Gyro Sensor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gyroS </a:t>
            </a:r>
            <a:r>
              <a:rPr>
                <a:solidFill>
                  <a:srgbClr val="D4D4D4"/>
                </a:solidFill>
              </a:rPr>
              <a:t>=</a:t>
            </a:r>
            <a:r>
              <a:t> GyroSensor(Port.S1)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85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86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87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288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89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90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91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92" name="Tanító program a giroérzékelőhö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Tanító program a giroérzékelőhöz</a:t>
            </a:r>
          </a:p>
        </p:txBody>
      </p:sp>
      <p:sp>
        <p:nvSpPr>
          <p:cNvPr id="293" name="Most indítsa be a DriveBase-t a robot mozgásának vezérléséhez.…"/>
          <p:cNvSpPr txBox="1"/>
          <p:nvPr/>
        </p:nvSpPr>
        <p:spPr>
          <a:xfrm>
            <a:off x="834757" y="2989567"/>
            <a:ext cx="22413991" cy="839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55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Most indítsa be a DriveBase-t a robot mozgásának vezérléséhez.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Initialize Gyro Sensor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gyroS </a:t>
            </a:r>
            <a:r>
              <a:rPr>
                <a:solidFill>
                  <a:srgbClr val="D4D4D4"/>
                </a:solidFill>
              </a:rPr>
              <a:t>=</a:t>
            </a:r>
            <a:r>
              <a:t> GyroSensor(Port.S1)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3500" u="sng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Initialize motors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3500" u="sng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left_motor </a:t>
            </a:r>
            <a:r>
              <a:rPr>
                <a:solidFill>
                  <a:srgbClr val="D4D4D4"/>
                </a:solidFill>
              </a:rPr>
              <a:t>=</a:t>
            </a:r>
            <a:r>
              <a:t> Motor(Port.B)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3500" u="sng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right_motor </a:t>
            </a:r>
            <a:r>
              <a:rPr>
                <a:solidFill>
                  <a:srgbClr val="D4D4D4"/>
                </a:solidFill>
              </a:rPr>
              <a:t>=</a:t>
            </a:r>
            <a:r>
              <a:t> Motor(Port.C)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3500" u="sng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3500" u="sng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 </a:t>
            </a:r>
            <a:r>
              <a:rPr>
                <a:solidFill>
                  <a:srgbClr val="D4D4D4"/>
                </a:solidFill>
              </a:rPr>
              <a:t>= </a:t>
            </a:r>
            <a:r>
              <a:t>DriveBase(left_motor,right_motor,</a:t>
            </a:r>
            <a:r>
              <a:rPr>
                <a:solidFill>
                  <a:srgbClr val="9CDCFE"/>
                </a:solidFill>
              </a:rPr>
              <a:t>wheel_diameter</a:t>
            </a:r>
            <a:r>
              <a:rPr>
                <a:solidFill>
                  <a:srgbClr val="D4D4D4"/>
                </a:solidFill>
              </a:rPr>
              <a:t>=</a:t>
            </a:r>
            <a:r>
              <a:rPr>
                <a:solidFill>
                  <a:srgbClr val="B5CEA8"/>
                </a:solidFill>
              </a:rPr>
              <a:t>55.5</a:t>
            </a:r>
            <a:r>
              <a:t>,</a:t>
            </a:r>
            <a:r>
              <a:rPr>
                <a:solidFill>
                  <a:srgbClr val="9CDCFE"/>
                </a:solidFill>
              </a:rPr>
              <a:t>axle_track</a:t>
            </a:r>
            <a:r>
              <a:rPr>
                <a:solidFill>
                  <a:srgbClr val="D4D4D4"/>
                </a:solidFill>
              </a:rPr>
              <a:t>=</a:t>
            </a:r>
            <a:r>
              <a:rPr>
                <a:solidFill>
                  <a:srgbClr val="B5CEA8"/>
                </a:solidFill>
              </a:rPr>
              <a:t>104</a:t>
            </a:r>
            <a:r>
              <a:t>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2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96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97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98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299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00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01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02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03" name="Tanító program a giroérzékelőhö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Tanító program a giroérzékelőhöz</a:t>
            </a:r>
          </a:p>
        </p:txBody>
      </p:sp>
      <p:sp>
        <p:nvSpPr>
          <p:cNvPr id="304" name="Adjon hozzá egy parancsot, amely felszólítja a botot, hogy forogjon.…"/>
          <p:cNvSpPr txBox="1"/>
          <p:nvPr/>
        </p:nvSpPr>
        <p:spPr>
          <a:xfrm>
            <a:off x="834757" y="2989567"/>
            <a:ext cx="22413991" cy="839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55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Adjon hozzá egy parancsot, amely felszólítja a botot, hogy forogjon.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55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Initialize Color Sensor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colorS </a:t>
            </a:r>
            <a:r>
              <a:rPr>
                <a:solidFill>
                  <a:srgbClr val="D4D4D4"/>
                </a:solidFill>
              </a:rPr>
              <a:t>=</a:t>
            </a:r>
            <a:r>
              <a:t> ColorSensor(Port.S3)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Initialize motors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left_motor </a:t>
            </a:r>
            <a:r>
              <a:rPr>
                <a:solidFill>
                  <a:srgbClr val="D4D4D4"/>
                </a:solidFill>
              </a:rPr>
              <a:t>=</a:t>
            </a:r>
            <a:r>
              <a:t> Motor(Port.B)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right_motor </a:t>
            </a:r>
            <a:r>
              <a:rPr>
                <a:solidFill>
                  <a:srgbClr val="D4D4D4"/>
                </a:solidFill>
              </a:rPr>
              <a:t>=</a:t>
            </a:r>
            <a:r>
              <a:t> Motor(Port.C)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 </a:t>
            </a:r>
            <a:r>
              <a:rPr>
                <a:solidFill>
                  <a:srgbClr val="D4D4D4"/>
                </a:solidFill>
              </a:rPr>
              <a:t>= </a:t>
            </a:r>
            <a:r>
              <a:t>DriveBase(left_motor,right_motor,</a:t>
            </a:r>
            <a:r>
              <a:rPr>
                <a:solidFill>
                  <a:srgbClr val="9CDCFE"/>
                </a:solidFill>
              </a:rPr>
              <a:t>wheel_diameter</a:t>
            </a:r>
            <a:r>
              <a:rPr>
                <a:solidFill>
                  <a:srgbClr val="D4D4D4"/>
                </a:solidFill>
              </a:rPr>
              <a:t>=</a:t>
            </a:r>
            <a:r>
              <a:rPr>
                <a:solidFill>
                  <a:srgbClr val="B5CEA8"/>
                </a:solidFill>
              </a:rPr>
              <a:t>55.5</a:t>
            </a:r>
            <a:r>
              <a:t>,</a:t>
            </a:r>
            <a:r>
              <a:rPr>
                <a:solidFill>
                  <a:srgbClr val="9CDCFE"/>
                </a:solidFill>
              </a:rPr>
              <a:t>axle_track</a:t>
            </a:r>
            <a:r>
              <a:rPr>
                <a:solidFill>
                  <a:srgbClr val="D4D4D4"/>
                </a:solidFill>
              </a:rPr>
              <a:t>=</a:t>
            </a:r>
            <a:r>
              <a:rPr>
                <a:solidFill>
                  <a:srgbClr val="B5CEA8"/>
                </a:solidFill>
              </a:rPr>
              <a:t>104</a:t>
            </a:r>
            <a:r>
              <a:t>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35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z="3500" u="sng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CCCCC"/>
                </a:solidFill>
              </a:rPr>
              <a:t>robot.drive(</a:t>
            </a:r>
            <a:r>
              <a:rPr>
                <a:solidFill>
                  <a:srgbClr val="B5CEA8"/>
                </a:solidFill>
              </a:rPr>
              <a:t>0</a:t>
            </a:r>
            <a:r>
              <a:rPr>
                <a:solidFill>
                  <a:srgbClr val="CCCCCC"/>
                </a:solidFill>
              </a:rPr>
              <a:t>,</a:t>
            </a:r>
            <a:r>
              <a:rPr>
                <a:solidFill>
                  <a:srgbClr val="B5CEA8"/>
                </a:solidFill>
              </a:rPr>
              <a:t>45</a:t>
            </a:r>
            <a:r>
              <a:rPr>
                <a:solidFill>
                  <a:srgbClr val="CCCCCC"/>
                </a:solidFill>
              </a:rPr>
              <a:t>) </a:t>
            </a:r>
            <a:r>
              <a:t># 0 forward speed, 45 deg/s turning (clockwise)</a:t>
            </a:r>
            <a:endParaRPr>
              <a:solidFill>
                <a:srgbClr val="CCCCC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07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08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09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310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11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12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13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14" name="Tanító program a giroérzékelőhö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Tanító program a giroérzékelőhöz</a:t>
            </a:r>
          </a:p>
        </p:txBody>
      </p:sp>
      <p:sp>
        <p:nvSpPr>
          <p:cNvPr id="315" name="Adja hozzá a „while” ciklust. Minden iterációnál ellenőrizzük, hogy a giroszkóp észlelte-e a kritikus szöget. Ha igen, megállunk. Ha nem, akkor még egyszer belépünk a hurokba. A ciklusba egy time.sleep parancsot teszünk, hogy ne kérdezzük folyamatosan a "/>
          <p:cNvSpPr txBox="1"/>
          <p:nvPr/>
        </p:nvSpPr>
        <p:spPr>
          <a:xfrm>
            <a:off x="834757" y="2989567"/>
            <a:ext cx="22413991" cy="839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397763">
              <a:lnSpc>
                <a:spcPct val="100000"/>
              </a:lnSpc>
              <a:spcBef>
                <a:spcPts val="0"/>
              </a:spcBef>
              <a:defRPr sz="4785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Adja hozzá a „while” ciklust. Minden iterációnál ellenőrizzük, hogy a giroszkóp észlelte-e a kritikus szöget. Ha igen, megállunk. Ha nem, akkor még egyszer belépünk a hurokba. A ciklusba egy </a:t>
            </a:r>
            <a:r>
              <a:rPr>
                <a:latin typeface="CMU Typewriter Text Regular"/>
                <a:ea typeface="CMU Typewriter Text Regular"/>
                <a:cs typeface="CMU Typewriter Text Regular"/>
                <a:sym typeface="CMU Typewriter Text Regular"/>
              </a:rPr>
              <a:t>time.sleep</a:t>
            </a:r>
            <a:r>
              <a:t> parancsot teszünk, hogy ne kérdezzük folyamatosan a robotot (az előrelépéshez idő kell). Ne felejtse el az </a:t>
            </a:r>
            <a:r>
              <a:rPr>
                <a:latin typeface="CMU Typewriter Text Regular"/>
                <a:ea typeface="CMU Typewriter Text Regular"/>
                <a:cs typeface="CMU Typewriter Text Regular"/>
                <a:sym typeface="CMU Typewriter Text Regular"/>
              </a:rPr>
              <a:t>import time</a:t>
            </a:r>
            <a:r>
              <a:t> parancsot kiadni a ciklus előtt.</a:t>
            </a:r>
          </a:p>
          <a:p>
            <a:pPr defTabSz="397763">
              <a:lnSpc>
                <a:spcPct val="100000"/>
              </a:lnSpc>
              <a:spcBef>
                <a:spcPts val="0"/>
              </a:spcBef>
              <a:defRPr sz="304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397763">
              <a:lnSpc>
                <a:spcPct val="100000"/>
              </a:lnSpc>
              <a:spcBef>
                <a:spcPts val="0"/>
              </a:spcBef>
              <a:defRPr sz="304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...</a:t>
            </a:r>
          </a:p>
          <a:p>
            <a:pPr defTabSz="397763">
              <a:lnSpc>
                <a:spcPct val="100000"/>
              </a:lnSpc>
              <a:spcBef>
                <a:spcPts val="0"/>
              </a:spcBef>
              <a:defRPr sz="304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397763">
              <a:lnSpc>
                <a:spcPct val="100000"/>
              </a:lnSpc>
              <a:spcBef>
                <a:spcPts val="0"/>
              </a:spcBef>
              <a:defRPr sz="304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CCCCC"/>
                </a:solidFill>
              </a:rPr>
              <a:t>robot.drive(</a:t>
            </a:r>
            <a:r>
              <a:rPr>
                <a:solidFill>
                  <a:srgbClr val="B5CEA8"/>
                </a:solidFill>
              </a:rPr>
              <a:t>0</a:t>
            </a:r>
            <a:r>
              <a:rPr>
                <a:solidFill>
                  <a:srgbClr val="CCCCCC"/>
                </a:solidFill>
              </a:rPr>
              <a:t>,</a:t>
            </a:r>
            <a:r>
              <a:rPr>
                <a:solidFill>
                  <a:srgbClr val="B5CEA8"/>
                </a:solidFill>
              </a:rPr>
              <a:t>45</a:t>
            </a:r>
            <a:r>
              <a:rPr>
                <a:solidFill>
                  <a:srgbClr val="CCCCCC"/>
                </a:solidFill>
              </a:rPr>
              <a:t>) </a:t>
            </a:r>
            <a:r>
              <a:t># 0 forward speed, 45 deg/s turning (clockwise)</a:t>
            </a:r>
            <a:endParaRPr>
              <a:solidFill>
                <a:srgbClr val="CCCCCC"/>
              </a:solidFill>
            </a:endParaRPr>
          </a:p>
          <a:p>
            <a:pPr defTabSz="397763">
              <a:lnSpc>
                <a:spcPct val="100000"/>
              </a:lnSpc>
              <a:spcBef>
                <a:spcPts val="0"/>
              </a:spcBef>
              <a:defRPr sz="391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endParaRPr>
              <a:solidFill>
                <a:srgbClr val="CCCCCC"/>
              </a:solidFill>
            </a:endParaRPr>
          </a:p>
          <a:p>
            <a:pPr defTabSz="397763">
              <a:lnSpc>
                <a:spcPct val="100000"/>
              </a:lnSpc>
              <a:spcBef>
                <a:spcPts val="0"/>
              </a:spcBef>
              <a:defRPr sz="391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 b="1" sz="3045" u="sng">
                <a:solidFill>
                  <a:srgbClr val="C586C0"/>
                </a:solidFill>
              </a:rPr>
              <a:t>import</a:t>
            </a:r>
            <a:r>
              <a:rPr>
                <a:solidFill>
                  <a:srgbClr val="CCCCCC"/>
                </a:solidFill>
              </a:rPr>
              <a:t> </a:t>
            </a:r>
            <a:r>
              <a:rPr b="1" sz="3045" u="sng">
                <a:solidFill>
                  <a:srgbClr val="CCCCCC"/>
                </a:solidFill>
              </a:rPr>
              <a:t>time</a:t>
            </a:r>
            <a:endParaRPr>
              <a:solidFill>
                <a:srgbClr val="CCCCCC"/>
              </a:solidFill>
            </a:endParaRPr>
          </a:p>
          <a:p>
            <a:pPr defTabSz="397763">
              <a:lnSpc>
                <a:spcPct val="100000"/>
              </a:lnSpc>
              <a:spcBef>
                <a:spcPts val="0"/>
              </a:spcBef>
              <a:defRPr b="1" sz="3045" u="sng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while I have not yet turned 90°</a:t>
            </a:r>
          </a:p>
          <a:p>
            <a:pPr defTabSz="397763">
              <a:lnSpc>
                <a:spcPct val="100000"/>
              </a:lnSpc>
              <a:spcBef>
                <a:spcPts val="0"/>
              </a:spcBef>
              <a:defRPr b="1" sz="3045" u="sng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while</a:t>
            </a:r>
            <a:r>
              <a:rPr>
                <a:solidFill>
                  <a:srgbClr val="CCCCCC"/>
                </a:solidFill>
              </a:rPr>
              <a:t>(gyroS.angle() </a:t>
            </a:r>
            <a:r>
              <a:rPr>
                <a:solidFill>
                  <a:srgbClr val="D4D4D4"/>
                </a:solidFill>
              </a:rPr>
              <a:t>&lt;</a:t>
            </a:r>
            <a:r>
              <a:rPr>
                <a:solidFill>
                  <a:srgbClr val="CCCCCC"/>
                </a:solidFill>
              </a:rPr>
              <a:t> </a:t>
            </a:r>
            <a:r>
              <a:rPr>
                <a:solidFill>
                  <a:srgbClr val="B5CEA8"/>
                </a:solidFill>
              </a:rPr>
              <a:t>90</a:t>
            </a:r>
            <a:r>
              <a:rPr>
                <a:solidFill>
                  <a:srgbClr val="CCCCCC"/>
                </a:solidFill>
              </a:rPr>
              <a:t>):</a:t>
            </a:r>
            <a:endParaRPr>
              <a:solidFill>
                <a:srgbClr val="CCCCCC"/>
              </a:solidFill>
            </a:endParaRPr>
          </a:p>
          <a:p>
            <a:pPr defTabSz="397763">
              <a:lnSpc>
                <a:spcPct val="100000"/>
              </a:lnSpc>
              <a:spcBef>
                <a:spcPts val="0"/>
              </a:spcBef>
              <a:defRPr b="1" sz="3045" u="sng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time.sleep(</a:t>
            </a:r>
            <a:r>
              <a:rPr>
                <a:solidFill>
                  <a:srgbClr val="B5CEA8"/>
                </a:solidFill>
              </a:rPr>
              <a:t>0.01</a:t>
            </a:r>
            <a: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18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19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20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321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22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23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24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25" name="Tanító program a giroérzékelőhö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Tanító program a giroérzékelőhöz</a:t>
            </a:r>
          </a:p>
        </p:txBody>
      </p:sp>
      <p:sp>
        <p:nvSpPr>
          <p:cNvPr id="326" name="Ha megtaláltuk a szöget, elhagyjuk a hurkot. Tehát azt mondjuk a robotnak, hogy álljon meg.…"/>
          <p:cNvSpPr txBox="1"/>
          <p:nvPr/>
        </p:nvSpPr>
        <p:spPr>
          <a:xfrm>
            <a:off x="834757" y="2989567"/>
            <a:ext cx="22413991" cy="8397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 defTabSz="425195">
              <a:lnSpc>
                <a:spcPct val="100000"/>
              </a:lnSpc>
              <a:spcBef>
                <a:spcPts val="0"/>
              </a:spcBef>
              <a:defRPr sz="5115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Ha megtaláltuk a szöget, elhagyjuk a hurkot. Tehát azt mondjuk a robotnak, hogy álljon meg.</a:t>
            </a:r>
          </a:p>
          <a:p>
            <a:pPr defTabSz="425195">
              <a:lnSpc>
                <a:spcPct val="100000"/>
              </a:lnSpc>
              <a:spcBef>
                <a:spcPts val="0"/>
              </a:spcBef>
              <a:defRPr sz="325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...</a:t>
            </a:r>
          </a:p>
          <a:p>
            <a:pPr defTabSz="425195">
              <a:lnSpc>
                <a:spcPct val="100000"/>
              </a:lnSpc>
              <a:spcBef>
                <a:spcPts val="0"/>
              </a:spcBef>
              <a:defRPr sz="325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25195">
              <a:lnSpc>
                <a:spcPct val="100000"/>
              </a:lnSpc>
              <a:spcBef>
                <a:spcPts val="0"/>
              </a:spcBef>
              <a:defRPr sz="325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CCCCC"/>
                </a:solidFill>
              </a:rPr>
              <a:t>robot.drive(</a:t>
            </a:r>
            <a:r>
              <a:rPr>
                <a:solidFill>
                  <a:srgbClr val="B5CEA8"/>
                </a:solidFill>
              </a:rPr>
              <a:t>0</a:t>
            </a:r>
            <a:r>
              <a:rPr>
                <a:solidFill>
                  <a:srgbClr val="CCCCCC"/>
                </a:solidFill>
              </a:rPr>
              <a:t>,</a:t>
            </a:r>
            <a:r>
              <a:rPr>
                <a:solidFill>
                  <a:srgbClr val="B5CEA8"/>
                </a:solidFill>
              </a:rPr>
              <a:t>45</a:t>
            </a:r>
            <a:r>
              <a:rPr>
                <a:solidFill>
                  <a:srgbClr val="CCCCCC"/>
                </a:solidFill>
              </a:rPr>
              <a:t>) </a:t>
            </a:r>
            <a:r>
              <a:t># 0 forward speed, 45 deg/s turning (clockwise)</a:t>
            </a:r>
            <a:endParaRPr>
              <a:solidFill>
                <a:srgbClr val="CCCCCC"/>
              </a:solidFill>
            </a:endParaRPr>
          </a:p>
          <a:p>
            <a:pPr defTabSz="425195">
              <a:lnSpc>
                <a:spcPct val="100000"/>
              </a:lnSpc>
              <a:spcBef>
                <a:spcPts val="0"/>
              </a:spcBef>
              <a:defRPr sz="418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endParaRPr>
              <a:solidFill>
                <a:srgbClr val="CCCCCC"/>
              </a:solidFill>
            </a:endParaRPr>
          </a:p>
          <a:p>
            <a:pPr defTabSz="425195">
              <a:lnSpc>
                <a:spcPct val="100000"/>
              </a:lnSpc>
              <a:spcBef>
                <a:spcPts val="0"/>
              </a:spcBef>
              <a:defRPr sz="418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 sz="3255">
                <a:solidFill>
                  <a:srgbClr val="C586C0"/>
                </a:solidFill>
              </a:rPr>
              <a:t>import</a:t>
            </a:r>
            <a:r>
              <a:rPr>
                <a:solidFill>
                  <a:srgbClr val="CCCCCC"/>
                </a:solidFill>
              </a:rPr>
              <a:t> </a:t>
            </a:r>
            <a:r>
              <a:rPr sz="3255">
                <a:solidFill>
                  <a:srgbClr val="CCCCCC"/>
                </a:solidFill>
              </a:rPr>
              <a:t>time</a:t>
            </a:r>
            <a:endParaRPr>
              <a:solidFill>
                <a:srgbClr val="CCCCCC"/>
              </a:solidFill>
            </a:endParaRPr>
          </a:p>
          <a:p>
            <a:pPr defTabSz="425195">
              <a:lnSpc>
                <a:spcPct val="100000"/>
              </a:lnSpc>
              <a:spcBef>
                <a:spcPts val="0"/>
              </a:spcBef>
              <a:defRPr sz="325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while I have not yet turned 90°</a:t>
            </a:r>
          </a:p>
          <a:p>
            <a:pPr defTabSz="425195">
              <a:lnSpc>
                <a:spcPct val="100000"/>
              </a:lnSpc>
              <a:spcBef>
                <a:spcPts val="0"/>
              </a:spcBef>
              <a:defRPr sz="325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while</a:t>
            </a:r>
            <a:r>
              <a:rPr>
                <a:solidFill>
                  <a:srgbClr val="CCCCCC"/>
                </a:solidFill>
              </a:rPr>
              <a:t>(gyroS.angle() </a:t>
            </a:r>
            <a:r>
              <a:rPr>
                <a:solidFill>
                  <a:srgbClr val="D4D4D4"/>
                </a:solidFill>
              </a:rPr>
              <a:t>&lt;</a:t>
            </a:r>
            <a:r>
              <a:rPr>
                <a:solidFill>
                  <a:srgbClr val="CCCCCC"/>
                </a:solidFill>
              </a:rPr>
              <a:t> </a:t>
            </a:r>
            <a:r>
              <a:rPr>
                <a:solidFill>
                  <a:srgbClr val="B5CEA8"/>
                </a:solidFill>
              </a:rPr>
              <a:t>90</a:t>
            </a:r>
            <a:r>
              <a:rPr>
                <a:solidFill>
                  <a:srgbClr val="CCCCCC"/>
                </a:solidFill>
              </a:rPr>
              <a:t>):</a:t>
            </a:r>
            <a:endParaRPr>
              <a:solidFill>
                <a:srgbClr val="CCCCCC"/>
              </a:solidFill>
            </a:endParaRPr>
          </a:p>
          <a:p>
            <a:pPr defTabSz="425195">
              <a:lnSpc>
                <a:spcPct val="100000"/>
              </a:lnSpc>
              <a:spcBef>
                <a:spcPts val="0"/>
              </a:spcBef>
              <a:defRPr sz="325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time.sleep(</a:t>
            </a:r>
            <a:r>
              <a:rPr>
                <a:solidFill>
                  <a:srgbClr val="B5CEA8"/>
                </a:solidFill>
              </a:rPr>
              <a:t>0.01</a:t>
            </a:r>
            <a:r>
              <a:t>)</a:t>
            </a:r>
          </a:p>
          <a:p>
            <a:pPr defTabSz="425195">
              <a:lnSpc>
                <a:spcPct val="100000"/>
              </a:lnSpc>
              <a:spcBef>
                <a:spcPts val="0"/>
              </a:spcBef>
              <a:defRPr sz="325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25195">
              <a:lnSpc>
                <a:spcPct val="100000"/>
              </a:lnSpc>
              <a:spcBef>
                <a:spcPts val="0"/>
              </a:spcBef>
              <a:defRPr b="1" sz="3255" u="sng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robot.drive(</a:t>
            </a:r>
            <a:r>
              <a:rPr>
                <a:solidFill>
                  <a:srgbClr val="B5CEA8"/>
                </a:solidFill>
              </a:rPr>
              <a:t>0</a:t>
            </a:r>
            <a:r>
              <a:t>,</a:t>
            </a:r>
            <a:r>
              <a:rPr>
                <a:solidFill>
                  <a:srgbClr val="B5CEA8"/>
                </a:solidFill>
              </a:rPr>
              <a:t>0</a:t>
            </a:r>
            <a:r>
              <a:t>)</a:t>
            </a:r>
          </a:p>
          <a:p>
            <a:pPr defTabSz="425195">
              <a:lnSpc>
                <a:spcPct val="100000"/>
              </a:lnSpc>
              <a:spcBef>
                <a:spcPts val="0"/>
              </a:spcBef>
              <a:defRPr b="1" sz="3255" u="sng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robot.stop()</a:t>
            </a:r>
          </a:p>
          <a:p>
            <a:pPr defTabSz="425195">
              <a:lnSpc>
                <a:spcPct val="100000"/>
              </a:lnSpc>
              <a:spcBef>
                <a:spcPts val="0"/>
              </a:spcBef>
              <a:defRPr b="1" sz="3255" u="sng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25195">
              <a:lnSpc>
                <a:spcPct val="100000"/>
              </a:lnSpc>
              <a:spcBef>
                <a:spcPts val="0"/>
              </a:spcBef>
              <a:defRPr b="1" sz="3255" u="sng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end of program.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29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30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31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332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33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34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35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36" name="Tanító program a giroérzékelőhöz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Tanító program a giroérzékelőhöz</a:t>
            </a:r>
          </a:p>
        </p:txBody>
      </p:sp>
      <p:sp>
        <p:nvSpPr>
          <p:cNvPr id="337" name="#!/usr/bin/env pybricks-micropython…"/>
          <p:cNvSpPr txBox="1"/>
          <p:nvPr/>
        </p:nvSpPr>
        <p:spPr>
          <a:xfrm>
            <a:off x="834757" y="3539720"/>
            <a:ext cx="22413991" cy="8397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numCol="2" spcCol="1120699">
            <a:normAutofit fontScale="100000" lnSpcReduction="0"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#!/usr/bin/env pybricks-micropython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from</a:t>
            </a:r>
            <a:r>
              <a:t> pybricks.hubs </a:t>
            </a:r>
            <a:r>
              <a:rPr>
                <a:solidFill>
                  <a:srgbClr val="C586C0"/>
                </a:solidFill>
              </a:rPr>
              <a:t>import</a:t>
            </a:r>
            <a:r>
              <a:t> EV3Brick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from</a:t>
            </a:r>
            <a:r>
              <a:t> pybricks.ev3devices </a:t>
            </a:r>
            <a:r>
              <a:rPr>
                <a:solidFill>
                  <a:srgbClr val="C586C0"/>
                </a:solidFill>
              </a:rPr>
              <a:t>import</a:t>
            </a:r>
            <a:r>
              <a:t> (Motor, TouchSensor, ColorSensor,InfraredSensor, UltrasonicSensor, GyroSensor)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from</a:t>
            </a:r>
            <a:r>
              <a:t> pybricks.parameters </a:t>
            </a:r>
            <a:r>
              <a:rPr>
                <a:solidFill>
                  <a:srgbClr val="C586C0"/>
                </a:solidFill>
              </a:rPr>
              <a:t>import</a:t>
            </a:r>
            <a:r>
              <a:t> Port, Stop, Direction, Button, Color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from</a:t>
            </a:r>
            <a:r>
              <a:t> pybricks.tools </a:t>
            </a:r>
            <a:r>
              <a:rPr>
                <a:solidFill>
                  <a:srgbClr val="C586C0"/>
                </a:solidFill>
              </a:rPr>
              <a:t>import</a:t>
            </a:r>
            <a:r>
              <a:t> wait, StopWatch, DataLog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from</a:t>
            </a:r>
            <a:r>
              <a:t> pybricks.robotics </a:t>
            </a:r>
            <a:r>
              <a:rPr>
                <a:solidFill>
                  <a:srgbClr val="C586C0"/>
                </a:solidFill>
              </a:rPr>
              <a:t>import</a:t>
            </a:r>
            <a:r>
              <a:t> DriveBase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from</a:t>
            </a:r>
            <a:r>
              <a:t> pybricks.media.ev3dev </a:t>
            </a:r>
            <a:r>
              <a:rPr>
                <a:solidFill>
                  <a:srgbClr val="C586C0"/>
                </a:solidFill>
              </a:rPr>
              <a:t>import</a:t>
            </a:r>
            <a:r>
              <a:t> SoundFile, ImageFile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586C0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import</a:t>
            </a:r>
            <a:r>
              <a:rPr>
                <a:solidFill>
                  <a:srgbClr val="CCCCCC"/>
                </a:solidFill>
              </a:rPr>
              <a:t> time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Create your objects here.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ev3 </a:t>
            </a:r>
            <a:r>
              <a:rPr>
                <a:solidFill>
                  <a:srgbClr val="D4D4D4"/>
                </a:solidFill>
              </a:rPr>
              <a:t>=</a:t>
            </a:r>
            <a:r>
              <a:t> EV3Brick()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Initialize Color Sensor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gyroS </a:t>
            </a:r>
            <a:r>
              <a:rPr>
                <a:solidFill>
                  <a:srgbClr val="D4D4D4"/>
                </a:solidFill>
              </a:rPr>
              <a:t>=</a:t>
            </a:r>
            <a:r>
              <a:t> GyroSensor(Port.S1)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Initialize motors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left_motor </a:t>
            </a:r>
            <a:r>
              <a:rPr>
                <a:solidFill>
                  <a:srgbClr val="D4D4D4"/>
                </a:solidFill>
              </a:rPr>
              <a:t>=</a:t>
            </a:r>
            <a:r>
              <a:t> Motor(Port.B)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right_motor </a:t>
            </a:r>
            <a:r>
              <a:rPr>
                <a:solidFill>
                  <a:srgbClr val="D4D4D4"/>
                </a:solidFill>
              </a:rPr>
              <a:t>=</a:t>
            </a:r>
            <a:r>
              <a:t> Motor(Port.C)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 </a:t>
            </a:r>
            <a:r>
              <a:rPr>
                <a:solidFill>
                  <a:srgbClr val="D4D4D4"/>
                </a:solidFill>
              </a:rPr>
              <a:t>= </a:t>
            </a:r>
            <a:r>
              <a:t>DriveBase(left_motor,right_motor,</a:t>
            </a:r>
            <a:r>
              <a:rPr>
                <a:solidFill>
                  <a:srgbClr val="9CDCFE"/>
                </a:solidFill>
              </a:rPr>
              <a:t>wheel_diameter</a:t>
            </a:r>
            <a:r>
              <a:rPr>
                <a:solidFill>
                  <a:srgbClr val="D4D4D4"/>
                </a:solidFill>
              </a:rPr>
              <a:t>=</a:t>
            </a:r>
            <a:r>
              <a:rPr>
                <a:solidFill>
                  <a:srgbClr val="B5CEA8"/>
                </a:solidFill>
              </a:rPr>
              <a:t>55.5</a:t>
            </a:r>
            <a:r>
              <a:t>,</a:t>
            </a:r>
            <a:r>
              <a:rPr>
                <a:solidFill>
                  <a:srgbClr val="9CDCFE"/>
                </a:solidFill>
              </a:rPr>
              <a:t>axle_track</a:t>
            </a:r>
            <a:r>
              <a:rPr>
                <a:solidFill>
                  <a:srgbClr val="D4D4D4"/>
                </a:solidFill>
              </a:rPr>
              <a:t>=</a:t>
            </a:r>
            <a:r>
              <a:rPr>
                <a:solidFill>
                  <a:srgbClr val="B5CEA8"/>
                </a:solidFill>
              </a:rPr>
              <a:t>104</a:t>
            </a:r>
            <a:r>
              <a:t>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CCCCC"/>
                </a:solidFill>
              </a:rPr>
              <a:t>robot.drive(</a:t>
            </a:r>
            <a:r>
              <a:rPr>
                <a:solidFill>
                  <a:srgbClr val="B5CEA8"/>
                </a:solidFill>
              </a:rPr>
              <a:t>0</a:t>
            </a:r>
            <a:r>
              <a:rPr>
                <a:solidFill>
                  <a:srgbClr val="CCCCCC"/>
                </a:solidFill>
              </a:rPr>
              <a:t>,</a:t>
            </a:r>
            <a:r>
              <a:rPr>
                <a:solidFill>
                  <a:srgbClr val="B5CEA8"/>
                </a:solidFill>
              </a:rPr>
              <a:t>45</a:t>
            </a:r>
            <a:r>
              <a:rPr>
                <a:solidFill>
                  <a:srgbClr val="CCCCCC"/>
                </a:solidFill>
              </a:rPr>
              <a:t>) </a:t>
            </a:r>
            <a:r>
              <a:t># 0 forward speed, 45 deg/s turning (clockwise)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while I have not yet turned 90°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while</a:t>
            </a:r>
            <a:r>
              <a:rPr>
                <a:solidFill>
                  <a:srgbClr val="CCCCCC"/>
                </a:solidFill>
              </a:rPr>
              <a:t>(gyroS.angle() </a:t>
            </a:r>
            <a:r>
              <a:rPr>
                <a:solidFill>
                  <a:srgbClr val="D4D4D4"/>
                </a:solidFill>
              </a:rPr>
              <a:t>&lt;</a:t>
            </a:r>
            <a:r>
              <a:rPr>
                <a:solidFill>
                  <a:srgbClr val="CCCCCC"/>
                </a:solidFill>
              </a:rPr>
              <a:t> </a:t>
            </a:r>
            <a:r>
              <a:rPr>
                <a:solidFill>
                  <a:srgbClr val="B5CEA8"/>
                </a:solidFill>
              </a:rPr>
              <a:t>90</a:t>
            </a:r>
            <a:r>
              <a:rPr>
                <a:solidFill>
                  <a:srgbClr val="CCCCCC"/>
                </a:solidFill>
              </a:rPr>
              <a:t>):</a:t>
            </a:r>
            <a:endParaRPr>
              <a:solidFill>
                <a:srgbClr val="CCCCCC"/>
              </a:solidFill>
            </a:endParaR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time.sleep(</a:t>
            </a:r>
            <a:r>
              <a:rPr>
                <a:solidFill>
                  <a:srgbClr val="B5CEA8"/>
                </a:solidFill>
              </a:rPr>
              <a:t>0.01</a:t>
            </a:r>
            <a:r>
              <a:t>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robot.drive(</a:t>
            </a:r>
            <a:r>
              <a:rPr>
                <a:solidFill>
                  <a:srgbClr val="B5CEA8"/>
                </a:solidFill>
              </a:rPr>
              <a:t>0</a:t>
            </a:r>
            <a:r>
              <a:t>,</a:t>
            </a:r>
            <a:r>
              <a:rPr>
                <a:solidFill>
                  <a:srgbClr val="B5CEA8"/>
                </a:solidFill>
              </a:rPr>
              <a:t>0</a:t>
            </a:r>
            <a:r>
              <a:t>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robot.stop()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z="240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end of program.</a:t>
            </a:r>
          </a:p>
        </p:txBody>
      </p:sp>
      <p:sp>
        <p:nvSpPr>
          <p:cNvPr id="338" name="Teljes program:"/>
          <p:cNvSpPr txBox="1"/>
          <p:nvPr/>
        </p:nvSpPr>
        <p:spPr>
          <a:xfrm>
            <a:off x="834757" y="2516416"/>
            <a:ext cx="22413991" cy="986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>
            <a:lvl1pPr defTabSz="448055">
              <a:lnSpc>
                <a:spcPct val="100000"/>
              </a:lnSpc>
              <a:spcBef>
                <a:spcPts val="0"/>
              </a:spcBef>
              <a:defRPr sz="539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Teljes program: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41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42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43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344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45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46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47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48" name="A program tesztelé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A program tesztelése</a:t>
            </a:r>
          </a:p>
        </p:txBody>
      </p:sp>
      <p:sp>
        <p:nvSpPr>
          <p:cNvPr id="349" name="Tesztelje a programját !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0"/>
              </a:spcBef>
              <a:defRPr spc="0" sz="5500"/>
            </a:lvl1pPr>
          </a:lstStyle>
          <a:p>
            <a:pPr/>
            <a:r>
              <a:t>Tesztelje a programját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3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52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53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54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355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56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57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58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59" name="Problémá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Problémák </a:t>
            </a:r>
          </a:p>
        </p:txBody>
      </p:sp>
      <p:sp>
        <p:nvSpPr>
          <p:cNvPr id="360" name="Tünet: A robot túl hamar megállt.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Tünet: </a:t>
            </a:r>
            <a:r>
              <a:rPr i="1"/>
              <a:t>A robot túl hamar megállt.</a:t>
            </a:r>
            <a:endParaRPr i="1"/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Megoldás: Csökkentse a kritikus értéket 90°-ról 87°-ra vagy 85°-ra, vagy csökkentse a sebességet.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Tünet: </a:t>
            </a:r>
            <a:r>
              <a:rPr i="1"/>
              <a:t>A robot eltéveszti a szöget.</a:t>
            </a:r>
            <a:endParaRPr i="1"/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Megoldás: Ellenőrizze, hogy az érzékelő nem mozdult-e el.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3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63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64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65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366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67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68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69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70" name="Problémák - Gyro Megzavarása -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34694">
              <a:defRPr spc="-213" sz="10680"/>
            </a:lvl1pPr>
          </a:lstStyle>
          <a:p>
            <a:pPr/>
            <a:r>
              <a:t>Problémák - Gyro Megzavarása - 1</a:t>
            </a:r>
          </a:p>
        </p:txBody>
      </p:sp>
      <p:sp>
        <p:nvSpPr>
          <p:cNvPr id="371" name="Ha a giroszkóp zavart szenved (az érték ok nélkül gyorsan változik), két dolgot tehetünk: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Ha a giroszkóp zavart szenved (az érték ok nélkül gyorsan változik), két dolgot tehetünk: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Módváltással újrakalibrálhatjuk: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lvl="1" defTabSz="457200">
              <a:lnSpc>
                <a:spcPct val="100000"/>
              </a:lnSpc>
              <a:spcBef>
                <a:spcPts val="0"/>
              </a:spcBef>
              <a:buChar char=" "/>
              <a:defRPr spc="0" sz="5500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gyroS = </a:t>
            </a:r>
            <a:r>
              <a:rPr>
                <a:solidFill>
                  <a:schemeClr val="accent2">
                    <a:hueOff val="-206910"/>
                    <a:satOff val="-12829"/>
                    <a:lumOff val="16238"/>
                  </a:schemeClr>
                </a:solidFill>
              </a:rPr>
              <a:t>GyroSensor</a:t>
            </a:r>
            <a:r>
              <a:t>(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Port</a:t>
            </a:r>
            <a:r>
              <a:t>.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S1</a:t>
            </a:r>
            <a:r>
              <a:t>)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buChar char=" "/>
              <a:defRPr spc="0" sz="5500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gyroS.</a:t>
            </a:r>
            <a:r>
              <a:rPr>
                <a:solidFill>
                  <a:schemeClr val="accent6">
                    <a:satOff val="15236"/>
                    <a:lumOff val="17673"/>
                  </a:schemeClr>
                </a:solidFill>
              </a:rPr>
              <a:t>speed</a:t>
            </a:r>
            <a:r>
              <a:t>()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buChar char=" "/>
              <a:defRPr spc="0" sz="5500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gyroS.</a:t>
            </a:r>
            <a:r>
              <a:rPr>
                <a:solidFill>
                  <a:schemeClr val="accent6">
                    <a:satOff val="15236"/>
                    <a:lumOff val="17673"/>
                  </a:schemeClr>
                </a:solidFill>
              </a:rPr>
              <a:t>angle</a:t>
            </a:r>
            <a:r>
              <a:t>()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buChar char=" "/>
              <a:defRPr spc="0" sz="5500">
                <a:solidFill>
                  <a:schemeClr val="accent5"/>
                </a:solidFill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# kész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74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75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376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377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78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79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80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381" name="Problémák - Gyro Megzavarása -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34694">
              <a:defRPr spc="-213" sz="10680"/>
            </a:lvl1pPr>
          </a:lstStyle>
          <a:p>
            <a:pPr/>
            <a:r>
              <a:t>Problémák - Gyro Megzavarása - 2</a:t>
            </a:r>
          </a:p>
        </p:txBody>
      </p:sp>
      <p:sp>
        <p:nvSpPr>
          <p:cNvPr id="382" name="Ha a giroszkóp zavart szenved (az érték ok nélkül gyorsan változik), két dolgot tehetünk: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marL="379475" indent="-379475" defTabSz="379475">
              <a:lnSpc>
                <a:spcPct val="100000"/>
              </a:lnSpc>
              <a:spcBef>
                <a:spcPts val="0"/>
              </a:spcBef>
              <a:defRPr spc="0" sz="4565"/>
            </a:pPr>
            <a:r>
              <a:t>Ha a giroszkóp zavart szenved (az érték ok nélkül gyorsan változik), két dolgot tehetünk:</a:t>
            </a:r>
          </a:p>
          <a:p>
            <a:pPr lvl="1" marL="758951" indent="-379475" defTabSz="379475">
              <a:lnSpc>
                <a:spcPct val="100000"/>
              </a:lnSpc>
              <a:spcBef>
                <a:spcPts val="0"/>
              </a:spcBef>
              <a:defRPr spc="0" sz="4565"/>
            </a:pPr>
            <a:r>
              <a:t>Azt is lekérdezhetjük az EV3-tól, hogy rossz érzékelőt keres-e a hardver újraindítása érdekében:</a:t>
            </a:r>
          </a:p>
          <a:p>
            <a:pPr lvl="1" marL="758951" indent="-379475" defTabSz="379475">
              <a:lnSpc>
                <a:spcPct val="100000"/>
              </a:lnSpc>
              <a:spcBef>
                <a:spcPts val="0"/>
              </a:spcBef>
              <a:buChar char=" "/>
              <a:defRPr spc="0" sz="4565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rPr>
                <a:solidFill>
                  <a:schemeClr val="accent4">
                    <a:hueOff val="-613784"/>
                    <a:lumOff val="1275"/>
                  </a:schemeClr>
                </a:solidFill>
              </a:rPr>
              <a:t>try</a:t>
            </a:r>
            <a:r>
              <a:t>:</a:t>
            </a:r>
          </a:p>
          <a:p>
            <a:pPr lvl="1" marL="758951" indent="-379475" defTabSz="379475">
              <a:lnSpc>
                <a:spcPct val="100000"/>
              </a:lnSpc>
              <a:spcBef>
                <a:spcPts val="0"/>
              </a:spcBef>
              <a:buChar char=" "/>
              <a:defRPr spc="0" sz="4565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    tmp = </a:t>
            </a:r>
            <a:r>
              <a:rPr>
                <a:solidFill>
                  <a:schemeClr val="accent2">
                    <a:hueOff val="-206910"/>
                    <a:satOff val="-12829"/>
                    <a:lumOff val="16238"/>
                  </a:schemeClr>
                </a:solidFill>
              </a:rPr>
              <a:t>UltrasonicSensor</a:t>
            </a:r>
            <a:r>
              <a:t>(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Port</a:t>
            </a:r>
            <a:r>
              <a:t>.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S1</a:t>
            </a:r>
            <a:r>
              <a:t>) </a:t>
            </a:r>
            <a:r>
              <a:rPr>
                <a:solidFill>
                  <a:schemeClr val="accent5"/>
                </a:solidFill>
              </a:rPr>
              <a:t># hibás érzékelő</a:t>
            </a:r>
          </a:p>
          <a:p>
            <a:pPr lvl="1" marL="758951" indent="-379475" defTabSz="379475">
              <a:lnSpc>
                <a:spcPct val="100000"/>
              </a:lnSpc>
              <a:spcBef>
                <a:spcPts val="0"/>
              </a:spcBef>
              <a:buChar char=" "/>
              <a:defRPr spc="0" sz="4565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    tmp.</a:t>
            </a:r>
            <a:r>
              <a:rPr>
                <a:solidFill>
                  <a:schemeClr val="accent6">
                    <a:satOff val="15236"/>
                    <a:lumOff val="17673"/>
                  </a:schemeClr>
                </a:solidFill>
              </a:rPr>
              <a:t>distance</a:t>
            </a:r>
            <a:r>
              <a:t>() </a:t>
            </a:r>
            <a:r>
              <a:rPr>
                <a:solidFill>
                  <a:schemeClr val="accent5"/>
                </a:solidFill>
              </a:rPr>
              <a:t># kérdés értelmetlen adatokért</a:t>
            </a:r>
            <a:endParaRPr>
              <a:solidFill>
                <a:schemeClr val="accent5"/>
              </a:solidFill>
            </a:endParaRPr>
          </a:p>
          <a:p>
            <a:pPr lvl="1" marL="758951" indent="-379475" defTabSz="379475">
              <a:lnSpc>
                <a:spcPct val="100000"/>
              </a:lnSpc>
              <a:spcBef>
                <a:spcPts val="0"/>
              </a:spcBef>
              <a:buChar char=" "/>
              <a:defRPr spc="0" sz="4565">
                <a:solidFill>
                  <a:schemeClr val="accent4">
                    <a:hueOff val="-613784"/>
                    <a:lumOff val="1275"/>
                  </a:schemeClr>
                </a:solidFill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except</a:t>
            </a:r>
            <a:r>
              <a:rPr>
                <a:solidFill>
                  <a:srgbClr val="FFFFFF"/>
                </a:solidFill>
              </a:rPr>
              <a:t>:</a:t>
            </a:r>
            <a:endParaRPr>
              <a:solidFill>
                <a:srgbClr val="FFFFFF"/>
              </a:solidFill>
            </a:endParaRPr>
          </a:p>
          <a:p>
            <a:pPr lvl="1" marL="758951" indent="-379475" defTabSz="379475">
              <a:lnSpc>
                <a:spcPct val="100000"/>
              </a:lnSpc>
              <a:spcBef>
                <a:spcPts val="0"/>
              </a:spcBef>
              <a:buChar char=" "/>
              <a:defRPr spc="0" sz="4565">
                <a:solidFill>
                  <a:schemeClr val="accent4">
                    <a:hueOff val="-613784"/>
                    <a:lumOff val="1275"/>
                  </a:schemeClr>
                </a:solidFill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rPr>
                <a:solidFill>
                  <a:srgbClr val="FFFFFF"/>
                </a:solidFill>
              </a:rPr>
              <a:t>    </a:t>
            </a:r>
            <a:r>
              <a:t>print</a:t>
            </a:r>
            <a:r>
              <a:rPr>
                <a:solidFill>
                  <a:srgbClr val="FFFFFF"/>
                </a:solidFill>
              </a:rPr>
              <a:t>(</a:t>
            </a:r>
            <a:r>
              <a:rPr>
                <a:solidFill>
                  <a:schemeClr val="accent3">
                    <a:hueOff val="-385756"/>
                    <a:satOff val="-32155"/>
                    <a:lumOff val="17967"/>
                  </a:schemeClr>
                </a:solidFill>
              </a:rPr>
              <a:t>"hiba"</a:t>
            </a:r>
            <a:r>
              <a:rPr>
                <a:solidFill>
                  <a:srgbClr val="FFFFFF"/>
                </a:solidFill>
              </a:rPr>
              <a:t>)</a:t>
            </a:r>
          </a:p>
          <a:p>
            <a:pPr lvl="1" marL="758951" indent="-379475" defTabSz="379475">
              <a:lnSpc>
                <a:spcPct val="100000"/>
              </a:lnSpc>
              <a:spcBef>
                <a:spcPts val="0"/>
              </a:spcBef>
              <a:buChar char=" "/>
              <a:defRPr spc="0" sz="4565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gyroS = </a:t>
            </a:r>
            <a:r>
              <a:rPr>
                <a:solidFill>
                  <a:schemeClr val="accent2">
                    <a:hueOff val="-206910"/>
                    <a:satOff val="-12829"/>
                    <a:lumOff val="16238"/>
                  </a:schemeClr>
                </a:solidFill>
              </a:rPr>
              <a:t>GyroSensor</a:t>
            </a:r>
            <a:r>
              <a:t>(</a:t>
            </a:r>
            <a:r>
              <a:rPr>
                <a:solidFill>
                  <a:schemeClr val="accent1">
                    <a:lumOff val="13575"/>
                  </a:schemeClr>
                </a:solidFill>
              </a:rPr>
              <a:t>Port</a:t>
            </a:r>
            <a:r>
              <a:t>.</a:t>
            </a:r>
            <a:r>
              <a:rPr>
                <a:solidFill>
                  <a:schemeClr val="accent4">
                    <a:hueOff val="475731"/>
                    <a:satOff val="-4338"/>
                    <a:lumOff val="10182"/>
                  </a:schemeClr>
                </a:solidFill>
              </a:rPr>
              <a:t>S1</a:t>
            </a:r>
            <a:r>
              <a:t>)</a:t>
            </a:r>
          </a:p>
          <a:p>
            <a:pPr lvl="1" marL="758951" indent="-379475" defTabSz="379475">
              <a:lnSpc>
                <a:spcPct val="100000"/>
              </a:lnSpc>
              <a:spcBef>
                <a:spcPts val="0"/>
              </a:spcBef>
              <a:buChar char=" "/>
              <a:defRPr spc="0" sz="4565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gyroS.</a:t>
            </a:r>
            <a:r>
              <a:rPr>
                <a:solidFill>
                  <a:schemeClr val="accent6">
                    <a:satOff val="15236"/>
                    <a:lumOff val="17673"/>
                  </a:schemeClr>
                </a:solidFill>
              </a:rPr>
              <a:t>angle</a:t>
            </a:r>
            <a:r>
              <a:t>()</a:t>
            </a:r>
          </a:p>
          <a:p>
            <a:pPr lvl="1" marL="758951" indent="-379475" defTabSz="379475">
              <a:lnSpc>
                <a:spcPct val="100000"/>
              </a:lnSpc>
              <a:spcBef>
                <a:spcPts val="0"/>
              </a:spcBef>
              <a:buChar char=" "/>
              <a:defRPr spc="0" sz="4565">
                <a:solidFill>
                  <a:schemeClr val="accent5"/>
                </a:solidFill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# kész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Az „Introduction to Programming EV3 Curriculum” alapján, amit a Carnegie-Mellon Robotics Academy fejlesztett ki (https://www.cmu.edu/roboticsacademy/roboticscurriculum/index.html)…"/>
          <p:cNvSpPr txBox="1"/>
          <p:nvPr>
            <p:ph type="body" idx="1"/>
          </p:nvPr>
        </p:nvSpPr>
        <p:spPr>
          <a:xfrm>
            <a:off x="571500" y="3890207"/>
            <a:ext cx="23241000" cy="7697009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/>
            </a:pPr>
            <a:r>
              <a:t>Az „Introduction to Programming EV3 Curriculum” alapján, amit a Carnegie-Mellon Robotics Academy fejlesztett ki (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https://www.cmu.edu/roboticsacademy/roboticscurriculum/index.html</a:t>
            </a:r>
            <a:r>
              <a:t>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/>
            </a:pPr>
            <a:r>
              <a:t>FLL City Shaper Challenge </a:t>
            </a:r>
          </a:p>
          <a:p>
            <a:pPr lvl="7"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latin typeface="CMU Serif Roman"/>
                <a:ea typeface="CMU Serif Roman"/>
                <a:cs typeface="CMU Serif Roman"/>
                <a:sym typeface="CMU Serif Roman"/>
              </a:defRPr>
            </a:pPr>
            <a:r>
              <a:t>    </a:t>
            </a:r>
            <a:r>
              <a:rPr u="sng">
                <a:hlinkClick r:id="rId3" invalidUrl="" action="" tgtFrame="" tooltip="" history="1" highlightClick="0" endSnd="0"/>
              </a:rPr>
              <a:t>https://www.firstinspires.org/resource-library/fll/challenge/challenge-and-resources</a:t>
            </a:r>
          </a:p>
          <a:p>
            <a:pPr lvl="7" marL="0" indent="0" defTabSz="457200">
              <a:lnSpc>
                <a:spcPct val="100000"/>
              </a:lnSpc>
              <a:spcBef>
                <a:spcPts val="0"/>
              </a:spcBef>
              <a:buSzTx/>
              <a:buNone/>
              <a:defRPr sz="4200">
                <a:latin typeface="CMU Serif Roman"/>
                <a:ea typeface="CMU Serif Roman"/>
                <a:cs typeface="CMU Serif Roman"/>
                <a:sym typeface="CMU Serif Roman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/>
            </a:pPr>
            <a:r>
              <a:t>Az MIT videója a PID Followers témájában: </a:t>
            </a:r>
            <a:r>
              <a:rPr u="sng">
                <a:hlinkClick r:id="rId4" invalidUrl="" action="" tgtFrame="" tooltip="" history="1" highlightClick="0" endSnd="0"/>
              </a:rPr>
              <a:t>https://www.youtube.com/watch?v=4Y7zG48uHRo</a:t>
            </a:r>
            <a:r>
              <a:t> </a:t>
            </a:r>
          </a:p>
        </p:txBody>
      </p:sp>
      <p:sp>
        <p:nvSpPr>
          <p:cNvPr id="198" name="Tanterv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Tanterv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Mire lehet használni ?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Mire lehet használni ??</a:t>
            </a:r>
          </a:p>
        </p:txBody>
      </p:sp>
      <p:sp>
        <p:nvSpPr>
          <p:cNvPr id="385" name="A papíron nagy távolságokat kell megtenni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0"/>
              </a:spcBef>
              <a:defRPr spc="0" sz="5500"/>
            </a:lvl1pPr>
          </a:lstStyle>
          <a:p>
            <a:pPr/>
            <a:r>
              <a:t>A papíron nagy távolságokat kell megtenni…</a:t>
            </a:r>
          </a:p>
        </p:txBody>
      </p:sp>
      <p:pic>
        <p:nvPicPr>
          <p:cNvPr id="386" name="FieldCityShaper.png" descr="FieldCityShap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0327" y="4183702"/>
            <a:ext cx="14283346" cy="8057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Mire lehet használni ?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Mire lehet használni ??</a:t>
            </a:r>
          </a:p>
        </p:txBody>
      </p:sp>
      <p:sp>
        <p:nvSpPr>
          <p:cNvPr id="389" name="Ha a robot egyenesen halad előre, a szögnek nem szabad változnia !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0"/>
              </a:spcBef>
              <a:defRPr spc="0" sz="5500"/>
            </a:lvl1pPr>
          </a:lstStyle>
          <a:p>
            <a:pPr/>
            <a:r>
              <a:t>Ha a robot egyenesen halad előre, a szögnek nem szabad változnia !</a:t>
            </a:r>
          </a:p>
        </p:txBody>
      </p:sp>
      <p:pic>
        <p:nvPicPr>
          <p:cNvPr id="390" name="FieldCityShaper.png" descr="FieldCityShap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0327" y="4183702"/>
            <a:ext cx="14283346" cy="8057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Mire lehet használni ?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Mire lehet használni ??</a:t>
            </a:r>
          </a:p>
        </p:txBody>
      </p:sp>
      <p:sp>
        <p:nvSpPr>
          <p:cNvPr id="393" name="Kövessünk egy képzeletbeli „szöget” a papíron !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0"/>
              </a:spcBef>
              <a:defRPr spc="0" sz="5500"/>
            </a:lvl1pPr>
          </a:lstStyle>
          <a:p>
            <a:pPr/>
            <a:r>
              <a:t>Kövessünk egy képzeletbeli „szöget” a papíron !</a:t>
            </a:r>
          </a:p>
        </p:txBody>
      </p:sp>
      <p:pic>
        <p:nvPicPr>
          <p:cNvPr id="394" name="FieldCityShaper.png" descr="FieldCityShap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50327" y="4183702"/>
            <a:ext cx="14283346" cy="80577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Vonalkövetés - Gyr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Vonalkövetés - Gyro</a:t>
            </a:r>
          </a:p>
        </p:txBody>
      </p:sp>
      <p:sp>
        <p:nvSpPr>
          <p:cNvPr id="397" name="Emlékezzünk vissza, hogyan történt a vonalkövetés a színérzékelővel.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Emlékezzünk vissza, hogyan történt a vonalkövetés a színérzékelővel.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A vonal szélét követtem, ahol az érzékelő értéke 50 volt.</a:t>
            </a:r>
          </a:p>
        </p:txBody>
      </p:sp>
      <p:pic>
        <p:nvPicPr>
          <p:cNvPr id="398" name="FollowingLine.png" descr="FollowingLine.png"/>
          <p:cNvPicPr>
            <a:picLocks noChangeAspect="1"/>
          </p:cNvPicPr>
          <p:nvPr/>
        </p:nvPicPr>
        <p:blipFill>
          <a:blip r:embed="rId2">
            <a:extLst/>
          </a:blip>
          <a:srcRect l="0" t="7382" r="0" b="7382"/>
          <a:stretch>
            <a:fillRect/>
          </a:stretch>
        </p:blipFill>
        <p:spPr>
          <a:xfrm>
            <a:off x="7269091" y="5810288"/>
            <a:ext cx="10451133" cy="5575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Vonalkövetés - Gyr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Vonalkövetés - Gyro</a:t>
            </a:r>
          </a:p>
        </p:txBody>
      </p:sp>
      <p:sp>
        <p:nvSpPr>
          <p:cNvPr id="401" name="Ezúttal a saját képzeletbeli vonalunkat követjük, ahol a giroszkóp folyamatosan ugyanazt az értéket fogja leolvasni.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Ezúttal a saját képzeletbeli vonalunkat követjük, ahol a giroszkóp folyamatosan ugyanazt az értéket fogja leolvasni.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Olvassuk és tároljuk a kezdeti értéket, és nyomon követjük ezt a szöget !</a:t>
            </a:r>
          </a:p>
        </p:txBody>
      </p:sp>
      <p:pic>
        <p:nvPicPr>
          <p:cNvPr id="402" name="Képernyőfotó 2024-02-25 - 17.45.07.png" descr="Képernyőfotó 2024-02-25 - 17.45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90542" y="6902148"/>
            <a:ext cx="17402916" cy="433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Vonalkövetés – Boole-algoritm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Vonalkövetés – Boole-algoritmus</a:t>
            </a:r>
          </a:p>
        </p:txBody>
      </p:sp>
      <p:pic>
        <p:nvPicPr>
          <p:cNvPr id="405" name="BooleanGyroFollower_HU.png" descr="BooleanGyroFollower_HU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43355" y="2860479"/>
            <a:ext cx="18037160" cy="90554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Képernyőfotó 2024-02-25 - 17.45.07.png" descr="Képernyőfotó 2024-02-25 - 17.45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5959" y="2993795"/>
            <a:ext cx="6354121" cy="15823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Vonalkövetés – Boole-algoritm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Vonalkövetés – Boole-algoritmus</a:t>
            </a:r>
          </a:p>
        </p:txBody>
      </p:sp>
      <p:sp>
        <p:nvSpPr>
          <p:cNvPr id="409" name="Pythonban a kód a következő lenne (a kezdeti rész után):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marL="338327" indent="-338327" defTabSz="338327">
              <a:lnSpc>
                <a:spcPct val="100000"/>
              </a:lnSpc>
              <a:spcBef>
                <a:spcPts val="0"/>
              </a:spcBef>
              <a:defRPr spc="0" sz="4070"/>
            </a:pPr>
            <a:r>
              <a:t>Pythonban a kód a következő lenne (a kezdeti rész után):</a:t>
            </a: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Initialize Gyro Sensor</a:t>
            </a:r>
            <a:endParaRPr>
              <a:solidFill>
                <a:srgbClr val="CCCCCC"/>
              </a:solidFill>
            </a:endParaRP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gyroS </a:t>
            </a:r>
            <a:r>
              <a:rPr>
                <a:solidFill>
                  <a:srgbClr val="D4D4D4"/>
                </a:solidFill>
              </a:rPr>
              <a:t>=</a:t>
            </a:r>
            <a:r>
              <a:t> GyroSensor(Port.S1)</a:t>
            </a: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robot.drive(</a:t>
            </a:r>
            <a:r>
              <a:rPr>
                <a:solidFill>
                  <a:srgbClr val="B5CEA8"/>
                </a:solidFill>
              </a:rPr>
              <a:t>250</a:t>
            </a:r>
            <a:r>
              <a:t>,</a:t>
            </a:r>
            <a:r>
              <a:rPr>
                <a:solidFill>
                  <a:srgbClr val="B5CEA8"/>
                </a:solidFill>
              </a:rPr>
              <a:t>0</a:t>
            </a:r>
            <a:r>
              <a:t>) </a:t>
            </a:r>
            <a:r>
              <a:rPr>
                <a:solidFill>
                  <a:srgbClr val="6A9955"/>
                </a:solidFill>
              </a:rPr>
              <a:t># 250 mm/s speed, 0 turning (straight)</a:t>
            </a: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CCCCC"/>
                </a:solidFill>
              </a:rPr>
              <a:t>iniAng = gyroS.angle()</a:t>
            </a:r>
            <a:r>
              <a:t> # Initial heading</a:t>
            </a: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endParaRPr>
              <a:solidFill>
                <a:srgbClr val="CCCCCC"/>
              </a:solidFill>
            </a:endParaRP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while I have not yet covered my distance</a:t>
            </a: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while</a:t>
            </a:r>
            <a:r>
              <a:rPr>
                <a:solidFill>
                  <a:srgbClr val="CCCCCC"/>
                </a:solidFill>
              </a:rPr>
              <a:t>(robot.distance() &lt; 200): </a:t>
            </a:r>
            <a:r>
              <a:t># 200 mm = 20 cm</a:t>
            </a:r>
            <a:endParaRPr>
              <a:solidFill>
                <a:srgbClr val="CCCCCC"/>
              </a:solidFill>
            </a:endParaRP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ang = gyroS.angle() </a:t>
            </a:r>
            <a:r>
              <a:rPr>
                <a:solidFill>
                  <a:srgbClr val="6A9955"/>
                </a:solidFill>
              </a:rPr>
              <a:t># measure</a:t>
            </a:r>
            <a:endParaRPr>
              <a:solidFill>
                <a:srgbClr val="6A9955"/>
              </a:solidFill>
            </a:endParaRPr>
          </a:p>
          <a:p>
            <a:pPr lvl="1"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6A9955"/>
                </a:solidFill>
              </a:rPr>
              <a:t>    </a:t>
            </a:r>
            <a:r>
              <a:rPr>
                <a:solidFill>
                  <a:srgbClr val="C586C0"/>
                </a:solidFill>
              </a:rPr>
              <a:t>if</a:t>
            </a:r>
            <a:r>
              <a:t>(ang &gt; 0): </a:t>
            </a:r>
            <a:r>
              <a:rPr>
                <a:solidFill>
                  <a:srgbClr val="6A9955"/>
                </a:solidFill>
              </a:rPr>
              <a:t># to the right</a:t>
            </a:r>
          </a:p>
          <a:p>
            <a:pPr lvl="1"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robot.drive(</a:t>
            </a:r>
            <a:r>
              <a:rPr>
                <a:solidFill>
                  <a:srgbClr val="B5CEA8"/>
                </a:solidFill>
              </a:rPr>
              <a:t>250</a:t>
            </a:r>
            <a:r>
              <a:t>,-</a:t>
            </a:r>
            <a:r>
              <a:rPr>
                <a:solidFill>
                  <a:srgbClr val="B5CEA8"/>
                </a:solidFill>
              </a:rPr>
              <a:t>20</a:t>
            </a:r>
            <a:r>
              <a:t>) </a:t>
            </a:r>
            <a:r>
              <a:rPr>
                <a:solidFill>
                  <a:srgbClr val="6A9955"/>
                </a:solidFill>
              </a:rPr>
              <a:t># turn left</a:t>
            </a:r>
            <a:endParaRPr>
              <a:solidFill>
                <a:srgbClr val="6A9955"/>
              </a:solidFill>
            </a:endParaRPr>
          </a:p>
          <a:p>
            <a:pPr lvl="2"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</a:t>
            </a:r>
            <a:r>
              <a:rPr>
                <a:solidFill>
                  <a:srgbClr val="C586C0"/>
                </a:solidFill>
              </a:rPr>
              <a:t>else</a:t>
            </a:r>
            <a:r>
              <a:t>:         </a:t>
            </a:r>
            <a:r>
              <a:rPr>
                <a:solidFill>
                  <a:srgbClr val="6A9955"/>
                </a:solidFill>
              </a:rPr>
              <a:t># on black</a:t>
            </a:r>
          </a:p>
          <a:p>
            <a:pPr lvl="3"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    robot.drive(</a:t>
            </a:r>
            <a:r>
              <a:rPr>
                <a:solidFill>
                  <a:srgbClr val="B5CEA8"/>
                </a:solidFill>
              </a:rPr>
              <a:t>250</a:t>
            </a:r>
            <a:r>
              <a:t>,</a:t>
            </a:r>
            <a:r>
              <a:rPr>
                <a:solidFill>
                  <a:srgbClr val="B5CEA8"/>
                </a:solidFill>
              </a:rPr>
              <a:t>20</a:t>
            </a:r>
            <a:r>
              <a:t>) </a:t>
            </a:r>
            <a:r>
              <a:rPr>
                <a:solidFill>
                  <a:srgbClr val="6A9955"/>
                </a:solidFill>
              </a:rPr>
              <a:t># turn right</a:t>
            </a: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time.sleep(</a:t>
            </a:r>
            <a:r>
              <a:rPr>
                <a:solidFill>
                  <a:srgbClr val="B5CEA8"/>
                </a:solidFill>
              </a:rPr>
              <a:t>0.01</a:t>
            </a:r>
            <a:r>
              <a:t>) </a:t>
            </a:r>
            <a:r>
              <a:rPr>
                <a:solidFill>
                  <a:srgbClr val="6A9955"/>
                </a:solidFill>
              </a:rPr>
              <a:t># wait a little</a:t>
            </a: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robot.drive(</a:t>
            </a:r>
            <a:r>
              <a:rPr>
                <a:solidFill>
                  <a:srgbClr val="B5CEA8"/>
                </a:solidFill>
              </a:rPr>
              <a:t>0</a:t>
            </a:r>
            <a:r>
              <a:t>,</a:t>
            </a:r>
            <a:r>
              <a:rPr>
                <a:solidFill>
                  <a:srgbClr val="B5CEA8"/>
                </a:solidFill>
              </a:rPr>
              <a:t>0</a:t>
            </a:r>
            <a:r>
              <a:t>)</a:t>
            </a: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robot.stop()</a:t>
            </a:r>
          </a:p>
          <a:p>
            <a:pPr marL="0" indent="0" defTabSz="338327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590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end of program.</a:t>
            </a:r>
          </a:p>
        </p:txBody>
      </p:sp>
      <p:pic>
        <p:nvPicPr>
          <p:cNvPr id="410" name="Képernyőfotó 2024-02-25 - 17.45.07.png" descr="Képernyőfotó 2024-02-25 - 17.45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694635" y="5607541"/>
            <a:ext cx="10042745" cy="2500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13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14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15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416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17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18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19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20" name="A program tesztelé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A program tesztelése</a:t>
            </a:r>
          </a:p>
        </p:txBody>
      </p:sp>
      <p:sp>
        <p:nvSpPr>
          <p:cNvPr id="421" name="Tesztelje a programját !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0"/>
              </a:spcBef>
              <a:defRPr spc="0" sz="5500"/>
            </a:lvl1pPr>
          </a:lstStyle>
          <a:p>
            <a:pPr/>
            <a:r>
              <a:t>Tesztelje a programját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24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25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26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427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28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29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30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31" name="Vonalkövetés – Arány algoritm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Vonalkövetés – Arány algoritmus</a:t>
            </a:r>
          </a:p>
        </p:txBody>
      </p:sp>
      <p:sp>
        <p:nvSpPr>
          <p:cNvPr id="432" name="A színeken is javitani tudunk !…"/>
          <p:cNvSpPr txBox="1"/>
          <p:nvPr>
            <p:ph type="body" idx="1"/>
          </p:nvPr>
        </p:nvSpPr>
        <p:spPr>
          <a:xfrm>
            <a:off x="571500" y="3189234"/>
            <a:ext cx="16010366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A színeken is javitani tudunk ! 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Ha közelebb vagyunk a vonal széléhez, akkor kevesebbet tudunk fordulni, mint távolabb a vonal szélétől.</a:t>
            </a:r>
          </a:p>
        </p:txBody>
      </p:sp>
      <p:pic>
        <p:nvPicPr>
          <p:cNvPr id="433" name="Képernyőfotó 2024-02-11 - 21.56.07.png" descr="Képernyőfotó 2024-02-11 - 21.56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0611" y="2629599"/>
            <a:ext cx="4502339" cy="9517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4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Vonalkövetés – Arány algoritm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Vonalkövetés – Arány algoritmus</a:t>
            </a:r>
          </a:p>
        </p:txBody>
      </p:sp>
      <p:pic>
        <p:nvPicPr>
          <p:cNvPr id="436" name="PropGyroFollowerHU.png" descr="PropGyroFollowerHU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1439267" y="6836963"/>
            <a:ext cx="21505519" cy="498030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7" name="Képernyőfotó 2024-02-25 - 17.45.07.png" descr="Képernyőfotó 2024-02-25 - 17.45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324" y="2447628"/>
            <a:ext cx="10042744" cy="25009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Ismerje meg:…"/>
          <p:cNvSpPr txBox="1"/>
          <p:nvPr>
            <p:ph type="body" idx="1"/>
          </p:nvPr>
        </p:nvSpPr>
        <p:spPr>
          <a:xfrm>
            <a:off x="571500" y="3890207"/>
            <a:ext cx="23241000" cy="7697009"/>
          </a:xfrm>
          <a:prstGeom prst="rect">
            <a:avLst/>
          </a:prstGeom>
        </p:spPr>
        <p:txBody>
          <a:bodyPr/>
          <a:lstStyle/>
          <a:p>
            <a:pPr marL="0" indent="0" defTabSz="742950">
              <a:spcBef>
                <a:spcPts val="3200"/>
              </a:spcBef>
              <a:buClrTx/>
              <a:buSzTx/>
              <a:buNone/>
              <a:defRPr spc="-61" sz="6119"/>
            </a:pPr>
            <a:r>
              <a:t>Ismerje meg:</a:t>
            </a:r>
          </a:p>
          <a:p>
            <a:pPr marL="411479" indent="-411479" defTabSz="742950">
              <a:spcBef>
                <a:spcPts val="3200"/>
              </a:spcBef>
              <a:defRPr spc="-61" sz="6119"/>
            </a:pPr>
            <a:r>
              <a:t>az EV3 giroérzékelőt.</a:t>
            </a:r>
          </a:p>
          <a:p>
            <a:pPr marL="411479" indent="-411479" defTabSz="742950">
              <a:spcBef>
                <a:spcPts val="3200"/>
              </a:spcBef>
              <a:defRPr spc="-61" sz="6119"/>
            </a:pPr>
            <a:r>
              <a:t>miért van szükségünk a Gyro szenzorra, hogy tökéletesebb legyen az FLL versenyeken.</a:t>
            </a:r>
          </a:p>
          <a:p>
            <a:pPr marL="411479" indent="-411479" defTabSz="742950">
              <a:spcBef>
                <a:spcPts val="3200"/>
              </a:spcBef>
              <a:defRPr spc="-61" sz="6119"/>
            </a:pPr>
            <a:r>
              <a:t>hogyan kell használni az EV3 giroérzékelőt a szögben történő megálláshoz.</a:t>
            </a:r>
          </a:p>
          <a:p>
            <a:pPr marL="411479" indent="-411479" defTabSz="742950">
              <a:spcBef>
                <a:spcPts val="3200"/>
              </a:spcBef>
              <a:defRPr spc="-61" sz="6119"/>
            </a:pPr>
            <a:r>
              <a:t>hogyan kell az EV3 giroszkóppal egyenes vonalban haladni.</a:t>
            </a:r>
          </a:p>
        </p:txBody>
      </p:sp>
      <p:sp>
        <p:nvSpPr>
          <p:cNvPr id="201" name="Mai célok: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Mai célok: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Vonalkövetés – Arány algoritm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Vonalkövetés – Arány algoritmus</a:t>
            </a:r>
          </a:p>
        </p:txBody>
      </p:sp>
      <p:sp>
        <p:nvSpPr>
          <p:cNvPr id="440" name="Pythonban a kód a következő lenne (a kezdeti rész után):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marL="370331" indent="-370331" defTabSz="370331">
              <a:lnSpc>
                <a:spcPct val="100000"/>
              </a:lnSpc>
              <a:spcBef>
                <a:spcPts val="0"/>
              </a:spcBef>
              <a:defRPr spc="0" sz="4455"/>
            </a:pPr>
            <a:r>
              <a:t>Pythonban a kód a következő lenne (a kezdeti rész után):</a:t>
            </a: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Initialize Gyro Sensor</a:t>
            </a:r>
            <a:endParaRPr>
              <a:solidFill>
                <a:srgbClr val="CCCCCC"/>
              </a:solidFill>
            </a:endParaRP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gyroS </a:t>
            </a:r>
            <a:r>
              <a:rPr>
                <a:solidFill>
                  <a:srgbClr val="D4D4D4"/>
                </a:solidFill>
              </a:rPr>
              <a:t>=</a:t>
            </a:r>
            <a:r>
              <a:t> GyroSensor(Port.S3)</a:t>
            </a: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robot.drive(</a:t>
            </a:r>
            <a:r>
              <a:rPr>
                <a:solidFill>
                  <a:srgbClr val="B5CEA8"/>
                </a:solidFill>
              </a:rPr>
              <a:t>250</a:t>
            </a:r>
            <a:r>
              <a:t>,</a:t>
            </a:r>
            <a:r>
              <a:rPr>
                <a:solidFill>
                  <a:srgbClr val="B5CEA8"/>
                </a:solidFill>
              </a:rPr>
              <a:t>0</a:t>
            </a:r>
            <a:r>
              <a:t>) </a:t>
            </a:r>
            <a:r>
              <a:rPr>
                <a:solidFill>
                  <a:srgbClr val="6A9955"/>
                </a:solidFill>
              </a:rPr>
              <a:t># 250 mm/s speed, 0 turning (straight)</a:t>
            </a:r>
            <a:endParaRPr>
              <a:solidFill>
                <a:srgbClr val="6A9955"/>
              </a:solidFill>
            </a:endParaRP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kP = 1 </a:t>
            </a:r>
            <a:r>
              <a:rPr>
                <a:solidFill>
                  <a:srgbClr val="6A9955"/>
                </a:solidFill>
              </a:rPr>
              <a:t># Proportional Constant</a:t>
            </a: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CCCCC"/>
                </a:solidFill>
              </a:rPr>
              <a:t>iniAng = gyroS.angle()</a:t>
            </a:r>
            <a:r>
              <a:t> # Initial heading</a:t>
            </a: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endParaRPr>
              <a:solidFill>
                <a:srgbClr val="CCCCCC"/>
              </a:solidFill>
            </a:endParaRP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while I have not yet covered my distance</a:t>
            </a: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while</a:t>
            </a:r>
            <a:r>
              <a:rPr>
                <a:solidFill>
                  <a:srgbClr val="CCCCCC"/>
                </a:solidFill>
              </a:rPr>
              <a:t>(robot.distance() &lt; 200): </a:t>
            </a:r>
            <a:r>
              <a:t># 200 mm = 20 cm</a:t>
            </a:r>
            <a:endParaRPr>
              <a:solidFill>
                <a:srgbClr val="CCCCCC"/>
              </a:solidFill>
            </a:endParaRP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ang = gyroS.angle() </a:t>
            </a:r>
            <a:r>
              <a:rPr>
                <a:solidFill>
                  <a:srgbClr val="6A9955"/>
                </a:solidFill>
              </a:rPr>
              <a:t># measure</a:t>
            </a:r>
            <a:endParaRPr>
              <a:solidFill>
                <a:srgbClr val="6A9955"/>
              </a:solidFill>
            </a:endParaRPr>
          </a:p>
          <a:p>
            <a:pPr lvl="1"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6A9955"/>
                </a:solidFill>
              </a:rPr>
              <a:t>    </a:t>
            </a:r>
            <a:r>
              <a:t>err = iniAng-ang</a:t>
            </a:r>
            <a:r>
              <a:rPr>
                <a:solidFill>
                  <a:srgbClr val="6A9955"/>
                </a:solidFill>
              </a:rPr>
              <a:t> # positive error is to the left</a:t>
            </a:r>
          </a:p>
          <a:p>
            <a:pPr lvl="3"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robot.drive(</a:t>
            </a:r>
            <a:r>
              <a:rPr>
                <a:solidFill>
                  <a:srgbClr val="B5CEA8"/>
                </a:solidFill>
              </a:rPr>
              <a:t>250</a:t>
            </a:r>
            <a:r>
              <a:t>, err*kP) </a:t>
            </a:r>
            <a:r>
              <a:rPr>
                <a:solidFill>
                  <a:srgbClr val="6A9955"/>
                </a:solidFill>
              </a:rPr>
              <a:t># turn by err*kP</a:t>
            </a: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time.sleep(</a:t>
            </a:r>
            <a:r>
              <a:rPr>
                <a:solidFill>
                  <a:srgbClr val="B5CEA8"/>
                </a:solidFill>
              </a:rPr>
              <a:t>0.01</a:t>
            </a:r>
            <a:r>
              <a:t>) </a:t>
            </a:r>
            <a:r>
              <a:rPr>
                <a:solidFill>
                  <a:srgbClr val="6A9955"/>
                </a:solidFill>
              </a:rPr>
              <a:t># wait a little</a:t>
            </a: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robot.drive(</a:t>
            </a:r>
            <a:r>
              <a:rPr>
                <a:solidFill>
                  <a:srgbClr val="B5CEA8"/>
                </a:solidFill>
              </a:rPr>
              <a:t>0</a:t>
            </a:r>
            <a:r>
              <a:t>,</a:t>
            </a:r>
            <a:r>
              <a:rPr>
                <a:solidFill>
                  <a:srgbClr val="B5CEA8"/>
                </a:solidFill>
              </a:rPr>
              <a:t>0</a:t>
            </a:r>
            <a:r>
              <a:t>)</a:t>
            </a: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robot.stop()</a:t>
            </a:r>
          </a:p>
          <a:p>
            <a:pPr marL="0" indent="0" defTabSz="370331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83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end of program.</a:t>
            </a:r>
          </a:p>
        </p:txBody>
      </p:sp>
      <p:pic>
        <p:nvPicPr>
          <p:cNvPr id="441" name="Képernyőfotó 2024-02-25 - 17.45.07.png" descr="Képernyőfotó 2024-02-25 - 17.45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01529" y="5607541"/>
            <a:ext cx="10042744" cy="2500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44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45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46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447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48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49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50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51" name="Vonalkövetés – PD algoritm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Vonalkövetés – PD algoritmus</a:t>
            </a:r>
          </a:p>
        </p:txBody>
      </p:sp>
      <p:sp>
        <p:nvSpPr>
          <p:cNvPr id="452" name="Tudunk még javitani, például a színeken!…"/>
          <p:cNvSpPr txBox="1"/>
          <p:nvPr>
            <p:ph type="body" idx="1"/>
          </p:nvPr>
        </p:nvSpPr>
        <p:spPr>
          <a:xfrm>
            <a:off x="571500" y="3189234"/>
            <a:ext cx="16010366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Tudunk még javitani, például a színeken!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Ha lassabban változtatnánk az előrehaladás irányát, mi történne ?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Derivatív: egy mennyiség változása egy időintervallumban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Használjuk !</a:t>
            </a:r>
          </a:p>
        </p:txBody>
      </p:sp>
      <p:pic>
        <p:nvPicPr>
          <p:cNvPr id="453" name="Képernyőfotó 2024-02-11 - 21.56.07.png" descr="Képernyőfotó 2024-02-11 - 21.56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520611" y="2629599"/>
            <a:ext cx="4502339" cy="95172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Vonalkövetés – PD algoritm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Vonalkövetés – PD algoritmus</a:t>
            </a:r>
          </a:p>
        </p:txBody>
      </p:sp>
      <p:pic>
        <p:nvPicPr>
          <p:cNvPr id="456" name="PD_Gyro_follower_HU.png" descr="PD_Gyro_follower_HU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0"/>
          <a:stretch>
            <a:fillRect/>
          </a:stretch>
        </p:blipFill>
        <p:spPr>
          <a:xfrm>
            <a:off x="5797146" y="1668716"/>
            <a:ext cx="18494778" cy="1112714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Képernyőfotó 2024-02-25 - 17.45.07.png" descr="Képernyőfotó 2024-02-25 - 17.45.0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3659" y="9422496"/>
            <a:ext cx="8032566" cy="200032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Vonalkövetés – PD algoritm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Vonalkövetés – PD algoritmus</a:t>
            </a:r>
          </a:p>
        </p:txBody>
      </p:sp>
      <p:sp>
        <p:nvSpPr>
          <p:cNvPr id="460" name="Pythonban a kód a következő lenne (a kezdeti rész után):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marL="315468" indent="-315468" defTabSz="315468">
              <a:lnSpc>
                <a:spcPct val="100000"/>
              </a:lnSpc>
              <a:spcBef>
                <a:spcPts val="0"/>
              </a:spcBef>
              <a:defRPr spc="0" sz="3795"/>
            </a:pPr>
            <a:r>
              <a:t>Pythonban a kód a következő lenne (a kezdeti rész után):</a:t>
            </a: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Initialize Gyro Sensor</a:t>
            </a:r>
            <a:endParaRPr>
              <a:solidFill>
                <a:srgbClr val="CCCCCC"/>
              </a:solidFill>
            </a:endParaRP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gyroS </a:t>
            </a:r>
            <a:r>
              <a:rPr>
                <a:solidFill>
                  <a:srgbClr val="D4D4D4"/>
                </a:solidFill>
              </a:rPr>
              <a:t>=</a:t>
            </a:r>
            <a:r>
              <a:t> GyroSensor(Port.S3)</a:t>
            </a: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robot.drive(</a:t>
            </a:r>
            <a:r>
              <a:rPr>
                <a:solidFill>
                  <a:srgbClr val="B5CEA8"/>
                </a:solidFill>
              </a:rPr>
              <a:t>250</a:t>
            </a:r>
            <a:r>
              <a:t>,</a:t>
            </a:r>
            <a:r>
              <a:rPr>
                <a:solidFill>
                  <a:srgbClr val="B5CEA8"/>
                </a:solidFill>
              </a:rPr>
              <a:t>0</a:t>
            </a:r>
            <a:r>
              <a:t>) </a:t>
            </a:r>
            <a:r>
              <a:rPr>
                <a:solidFill>
                  <a:srgbClr val="6A9955"/>
                </a:solidFill>
              </a:rPr>
              <a:t># 250 mm/s speed, 0 turning (straight)</a:t>
            </a:r>
            <a:endParaRPr>
              <a:solidFill>
                <a:srgbClr val="6A9955"/>
              </a:solidFill>
            </a:endParaRP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kP = 1 </a:t>
            </a:r>
            <a:r>
              <a:rPr>
                <a:solidFill>
                  <a:srgbClr val="6A9955"/>
                </a:solidFill>
              </a:rPr>
              <a:t># Proportional Constant</a:t>
            </a:r>
            <a:endParaRPr>
              <a:solidFill>
                <a:srgbClr val="6A9955"/>
              </a:solidFill>
            </a:endParaRP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kD = 0.1</a:t>
            </a:r>
            <a:r>
              <a:rPr>
                <a:solidFill>
                  <a:srgbClr val="6A9955"/>
                </a:solidFill>
              </a:rPr>
              <a:t> # Derivative Constant</a:t>
            </a: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CCCCC"/>
                </a:solidFill>
              </a:rPr>
              <a:t>iniAng = gyroS.angle()</a:t>
            </a:r>
            <a:r>
              <a:t> # Initial heading</a:t>
            </a: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lastAng = iniAng</a:t>
            </a: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while I have not yet covered my distance</a:t>
            </a: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C586C0"/>
                </a:solidFill>
              </a:rPr>
              <a:t>while</a:t>
            </a:r>
            <a:r>
              <a:rPr>
                <a:solidFill>
                  <a:srgbClr val="CCCCCC"/>
                </a:solidFill>
              </a:rPr>
              <a:t>(robot.distance() &lt; 200): </a:t>
            </a:r>
            <a:r>
              <a:t># 200 mm = 20 cm</a:t>
            </a:r>
            <a:endParaRPr>
              <a:solidFill>
                <a:srgbClr val="CCCCCC"/>
              </a:solidFill>
            </a:endParaRP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ang = gyroS.angle() </a:t>
            </a:r>
            <a:r>
              <a:rPr>
                <a:solidFill>
                  <a:srgbClr val="6A9955"/>
                </a:solidFill>
              </a:rPr>
              <a:t># measure</a:t>
            </a:r>
            <a:endParaRPr>
              <a:solidFill>
                <a:srgbClr val="6A9955"/>
              </a:solidFill>
            </a:endParaRP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aDiff = ang-lastAng </a:t>
            </a:r>
            <a:r>
              <a:rPr>
                <a:solidFill>
                  <a:srgbClr val="6A9955"/>
                </a:solidFill>
              </a:rPr>
              <a:t># get difference </a:t>
            </a:r>
          </a:p>
          <a:p>
            <a:pPr lvl="1"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rPr>
                <a:solidFill>
                  <a:srgbClr val="6A9955"/>
                </a:solidFill>
              </a:rPr>
              <a:t>    </a:t>
            </a:r>
            <a:r>
              <a:t>err = iniAng-ang</a:t>
            </a:r>
            <a:r>
              <a:rPr>
                <a:solidFill>
                  <a:srgbClr val="6A9955"/>
                </a:solidFill>
              </a:rPr>
              <a:t> # positive error is to the left</a:t>
            </a:r>
          </a:p>
          <a:p>
            <a:pPr lvl="3"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robot.drive(</a:t>
            </a:r>
            <a:r>
              <a:rPr>
                <a:solidFill>
                  <a:srgbClr val="B5CEA8"/>
                </a:solidFill>
              </a:rPr>
              <a:t>250</a:t>
            </a:r>
            <a:r>
              <a:t>, err*kP + aDiff*kD) </a:t>
            </a:r>
            <a:r>
              <a:rPr>
                <a:solidFill>
                  <a:srgbClr val="6A9955"/>
                </a:solidFill>
              </a:rPr>
              <a:t># turn by err*kP</a:t>
            </a: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    time.sleep(</a:t>
            </a:r>
            <a:r>
              <a:rPr>
                <a:solidFill>
                  <a:srgbClr val="B5CEA8"/>
                </a:solidFill>
              </a:rPr>
              <a:t>0.01</a:t>
            </a:r>
            <a:r>
              <a:t>) </a:t>
            </a:r>
            <a:r>
              <a:rPr>
                <a:solidFill>
                  <a:srgbClr val="6A9955"/>
                </a:solidFill>
              </a:rPr>
              <a:t># wait a little</a:t>
            </a: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robot.drive(</a:t>
            </a:r>
            <a:r>
              <a:rPr>
                <a:solidFill>
                  <a:srgbClr val="B5CEA8"/>
                </a:solidFill>
              </a:rPr>
              <a:t>0</a:t>
            </a:r>
            <a:r>
              <a:t>,</a:t>
            </a:r>
            <a:r>
              <a:rPr>
                <a:solidFill>
                  <a:srgbClr val="B5CEA8"/>
                </a:solidFill>
              </a:rPr>
              <a:t>0</a:t>
            </a:r>
            <a:r>
              <a:t>)</a:t>
            </a: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CCCCCC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robot.stop()</a:t>
            </a:r>
          </a:p>
          <a:p>
            <a:pPr marL="0" indent="0" defTabSz="315468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pc="0" sz="2415">
                <a:solidFill>
                  <a:srgbClr val="6A9955"/>
                </a:solidFill>
                <a:latin typeface="Menlo Regular"/>
                <a:ea typeface="Menlo Regular"/>
                <a:cs typeface="Menlo Regular"/>
                <a:sym typeface="Menlo Regular"/>
              </a:defRPr>
            </a:pPr>
            <a:r>
              <a:t># end of program.</a:t>
            </a:r>
          </a:p>
        </p:txBody>
      </p:sp>
      <p:pic>
        <p:nvPicPr>
          <p:cNvPr id="461" name="Képernyőfotó 2024-02-25 - 17.45.07.png" descr="Képernyőfotó 2024-02-25 - 17.45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25978" y="5800647"/>
            <a:ext cx="10042745" cy="2500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64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65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66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467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68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69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70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71" name="A program tesztelés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A program tesztelése</a:t>
            </a:r>
          </a:p>
        </p:txBody>
      </p:sp>
      <p:sp>
        <p:nvSpPr>
          <p:cNvPr id="472" name="Tesztelje a programját !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>
            <a:lvl1pPr defTabSz="457200">
              <a:lnSpc>
                <a:spcPct val="100000"/>
              </a:lnSpc>
              <a:spcBef>
                <a:spcPts val="0"/>
              </a:spcBef>
              <a:defRPr spc="0" sz="5500"/>
            </a:lvl1pPr>
          </a:lstStyle>
          <a:p>
            <a:pPr/>
            <a:r>
              <a:t>Tesztelje a programját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75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76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77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478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79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80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81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82" name="Animáció - kD = ‘D Gain’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Animáció - kD = ‘D Gain’</a:t>
            </a:r>
          </a:p>
        </p:txBody>
      </p:sp>
      <p:pic>
        <p:nvPicPr>
          <p:cNvPr id="483" name="Controlling Self Driving Cars.mp4" descr="Controlling Self Driving Car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4064000" y="2616558"/>
            <a:ext cx="16256000" cy="9144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4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4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000" fill="hold"/>
                                        <p:tgtEl>
                                          <p:spTgt spid="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3" fill="hold" display="0">
                  <p:stCondLst>
                    <p:cond delay="indefinite"/>
                  </p:stCondLst>
                </p:cTn>
                <p:tgtEl>
                  <p:spTgt spid="483"/>
                </p:tgtEl>
              </p:cMediaNode>
            </p:video>
            <p:seq concurrent="1" prevAc="none" nextAc="seek">
              <p:cTn id="24" evtFilter="cancelBubble" nodeType="interactiveSeq" restart="whenNotActive" fill="hold">
                <p:stCondLst>
                  <p:cond delay="0" evt="onClick">
                    <p:tgtEl>
                      <p:spTgt spid="48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4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83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86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87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488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489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90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91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92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493" name="Problémá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Problémák</a:t>
            </a:r>
          </a:p>
        </p:txBody>
      </p:sp>
      <p:sp>
        <p:nvSpPr>
          <p:cNvPr id="494" name="A kanyar túl nagy és lassú :(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A kanyar túl nagy és lassú :(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rPr i="1"/>
              <a:t>A megoldás</a:t>
            </a:r>
            <a:r>
              <a:t>: növelje a </a:t>
            </a:r>
            <a:r>
              <a:rPr b="1"/>
              <a:t>kP</a:t>
            </a:r>
            <a:r>
              <a:t>-t !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i="1" spc="0" sz="5500"/>
            </a:pPr>
            <a:endParaRPr i="0"/>
          </a:p>
          <a:p>
            <a:pPr defTabSz="457200">
              <a:lnSpc>
                <a:spcPct val="100000"/>
              </a:lnSpc>
              <a:spcBef>
                <a:spcPts val="0"/>
              </a:spcBef>
              <a:defRPr i="1" spc="0" sz="5500"/>
            </a:pPr>
            <a:r>
              <a:rPr i="0"/>
              <a:t>A robot nem tudja elég gyorsan kompenzálni az út egyenetlenségét :(</a:t>
            </a:r>
            <a:endParaRPr i="0"/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i="1" spc="0" sz="5500"/>
            </a:pPr>
            <a:r>
              <a:t>A megoldás: </a:t>
            </a:r>
            <a:r>
              <a:rPr i="0"/>
              <a:t>csökkentse a </a:t>
            </a:r>
            <a:r>
              <a:rPr b="1" i="0"/>
              <a:t>kP</a:t>
            </a:r>
            <a:r>
              <a:rPr i="0"/>
              <a:t>-t</a:t>
            </a:r>
            <a:r>
              <a:rPr b="1" i="0"/>
              <a:t> </a:t>
            </a:r>
            <a:r>
              <a:rPr i="0"/>
              <a:t>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4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Itt az ideje a kérdéseknek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/>
            </a:pPr>
            <a:r>
              <a:t>Itt az ideje a kérdéseknek.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/>
            </a:pPr>
            <a:r>
              <a:t>Találkozunk legközelebb !</a:t>
            </a:r>
          </a:p>
        </p:txBody>
      </p:sp>
      <p:sp>
        <p:nvSpPr>
          <p:cNvPr id="497" name="Vége !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Vége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04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05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06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207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08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09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10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11" name="A giroérzékelő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A giroérzékelő</a:t>
            </a:r>
          </a:p>
        </p:txBody>
      </p:sp>
      <p:sp>
        <p:nvSpPr>
          <p:cNvPr id="212" name="A Giroérzékelő méri a szögeket és a szögkülönbségeket.…"/>
          <p:cNvSpPr txBox="1"/>
          <p:nvPr>
            <p:ph type="body" sz="half" idx="1"/>
          </p:nvPr>
        </p:nvSpPr>
        <p:spPr>
          <a:xfrm>
            <a:off x="571500" y="3189234"/>
            <a:ext cx="15560381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A Giroérzékelő méri a szögeket és a szögkülönbségeket.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Például, ha a robot 90°-kal jobbra fordul, az érzékelő 90°-ot mér.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Az érzékelő szögsebességet is mérhet.</a:t>
            </a:r>
          </a:p>
        </p:txBody>
      </p:sp>
      <p:pic>
        <p:nvPicPr>
          <p:cNvPr id="213" name="Kép" descr="Ké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0062" y="3605123"/>
            <a:ext cx="5535985" cy="5535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16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17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18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219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20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21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22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23" name="A giroérzékelő - Problémák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A giroérzékelő - Problémák</a:t>
            </a:r>
          </a:p>
        </p:txBody>
      </p:sp>
      <p:sp>
        <p:nvSpPr>
          <p:cNvPr id="224" name="A giroérzékelő idővel elveszítheti a pontosságát.…"/>
          <p:cNvSpPr txBox="1"/>
          <p:nvPr>
            <p:ph type="body" sz="half" idx="1"/>
          </p:nvPr>
        </p:nvSpPr>
        <p:spPr>
          <a:xfrm>
            <a:off x="571500" y="3189234"/>
            <a:ext cx="15560381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A giroérzékelő idővel elveszítheti a pontosságát.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Előfordulhat, hogy a Gyro „drift” (nagyon gyorsan változtatja az értéket anélkül, hogy a robot elmozdulna).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Ezek megoldására van néhány ötletünk :)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Kezdjük az adott szög elforgatásával.</a:t>
            </a:r>
          </a:p>
        </p:txBody>
      </p:sp>
      <p:pic>
        <p:nvPicPr>
          <p:cNvPr id="225" name="Kép" descr="Kép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440062" y="3579723"/>
            <a:ext cx="5535985" cy="5535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28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29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30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231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32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33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34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35" name="Forgatás egy szöggel - Algoritm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Forgatás egy szöggel - Algoritmus</a:t>
            </a:r>
          </a:p>
        </p:txBody>
      </p:sp>
      <p:sp>
        <p:nvSpPr>
          <p:cNvPr id="236" name="Indítsa be a motorokat !…"/>
          <p:cNvSpPr txBox="1"/>
          <p:nvPr>
            <p:ph type="body" sz="half" idx="1"/>
          </p:nvPr>
        </p:nvSpPr>
        <p:spPr>
          <a:xfrm>
            <a:off x="571500" y="3189234"/>
            <a:ext cx="11364855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Indítsa be a motorokat !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A robot a kívánt szögben forog.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pc="0" sz="5500"/>
            </a:pPr>
            <a:r>
              <a:t>Miközben </a:t>
            </a:r>
            <a:r>
              <a:rPr b="0"/>
              <a:t>a robot forog, az EV3 a giroszkóp segítségével ellenőrzi, hogy a szög elég magas-e (a robot eleget fordult-e).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Ha megtalálta a szöget, álljon meg!</a:t>
            </a:r>
          </a:p>
        </p:txBody>
      </p:sp>
      <p:pic>
        <p:nvPicPr>
          <p:cNvPr id="237" name="turnForAngleHU.png" descr="turnForAngleHU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7586" y="4148137"/>
            <a:ext cx="11186709" cy="541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40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41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42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243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44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45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46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47" name="Giroérzékelő - Kó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Giroérzékelő - Kód</a:t>
            </a:r>
          </a:p>
        </p:txBody>
      </p:sp>
      <p:sp>
        <p:nvSpPr>
          <p:cNvPr id="248" name="Szerkezet: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Szerkezet: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Indítsa el az érzékelő objektumot/szenzor referenciáját: </a:t>
            </a:r>
          </a:p>
          <a:p>
            <a:pPr lvl="2" defTabSz="457200">
              <a:lnSpc>
                <a:spcPct val="100000"/>
              </a:lnSpc>
              <a:spcBef>
                <a:spcPts val="0"/>
              </a:spcBef>
              <a:defRPr spc="0" sz="5500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gyroSensor = GyroSensor(Port.S1)</a:t>
            </a:r>
          </a:p>
          <a:p>
            <a:pPr lvl="2" defTabSz="457200">
              <a:lnSpc>
                <a:spcPct val="100000"/>
              </a:lnSpc>
              <a:spcBef>
                <a:spcPts val="0"/>
              </a:spcBef>
              <a:defRPr spc="0" sz="5500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Szerezzen információkat: </a:t>
            </a:r>
            <a:r>
              <a:rPr>
                <a:latin typeface="CMU Typewriter Text Regular"/>
                <a:ea typeface="CMU Typewriter Text Regular"/>
                <a:cs typeface="CMU Typewriter Text Regular"/>
                <a:sym typeface="CMU Typewriter Text Regular"/>
              </a:rPr>
              <a:t>.speed(), .angle()</a:t>
            </a:r>
            <a:endParaRPr>
              <a:latin typeface="CMU Typewriter Text Regular"/>
              <a:ea typeface="CMU Typewriter Text Regular"/>
              <a:cs typeface="CMU Typewriter Text Regular"/>
              <a:sym typeface="CMU Typewriter Text Regular"/>
            </a:endParaRP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endParaRPr>
              <a:latin typeface="CMU Typewriter Text Regular"/>
              <a:ea typeface="CMU Typewriter Text Regular"/>
              <a:cs typeface="CMU Typewriter Text Regular"/>
              <a:sym typeface="CMU Typewriter Text Regular"/>
            </a:endParaRP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Nem fogjuk használni a </a:t>
            </a:r>
            <a:r>
              <a:rPr>
                <a:latin typeface="CMU Typewriter Text Regular"/>
                <a:ea typeface="CMU Typewriter Text Regular"/>
                <a:cs typeface="CMU Typewriter Text Regular"/>
                <a:sym typeface="CMU Typewriter Text Regular"/>
              </a:rPr>
              <a:t>.speed()</a:t>
            </a:r>
            <a:r>
              <a:t> függvényt, mert az zavarja az </a:t>
            </a:r>
            <a:r>
              <a:rPr>
                <a:latin typeface="CMU Typewriter Text Regular"/>
                <a:ea typeface="CMU Typewriter Text Regular"/>
                <a:cs typeface="CMU Typewriter Text Regular"/>
                <a:sym typeface="CMU Typewriter Text Regular"/>
              </a:rPr>
              <a:t>.angle() </a:t>
            </a:r>
            <a:r>
              <a:t>függvényt.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51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52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53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254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55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56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57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58" name="Giroérzékelő - Kód - Pél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Giroérzékelő - Kód - Példa </a:t>
            </a:r>
          </a:p>
        </p:txBody>
      </p:sp>
      <p:sp>
        <p:nvSpPr>
          <p:cNvPr id="259" name="Ha meg akarjuk kapni a giroszkóp által mért szöget, akkor ezt írjuk:…"/>
          <p:cNvSpPr txBox="1"/>
          <p:nvPr>
            <p:ph type="body" idx="1"/>
          </p:nvPr>
        </p:nvSpPr>
        <p:spPr>
          <a:xfrm>
            <a:off x="571500" y="3189234"/>
            <a:ext cx="23241000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Ha meg akarjuk kapni a giroszkóp által mért szöget, akkor ezt írjuk: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buChar char="&gt;&gt;&gt; "/>
              <a:defRPr spc="0" sz="5500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gyroSensor = GyroSensor(Port.S1)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har char="&gt;&gt;&gt; "/>
              <a:defRPr spc="0" sz="5500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ang = gyroSensor.angle()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har char="&gt;&gt;&gt; "/>
              <a:defRPr spc="0" sz="5500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  <a:r>
              <a:t>print(ang)</a:t>
            </a:r>
          </a:p>
          <a:p>
            <a:pPr defTabSz="457200">
              <a:lnSpc>
                <a:spcPct val="100000"/>
              </a:lnSpc>
              <a:spcBef>
                <a:spcPts val="0"/>
              </a:spcBef>
              <a:buChar char="&gt;&gt;&gt; "/>
              <a:defRPr spc="0" sz="5500">
                <a:latin typeface="CMU Typewriter Text Regular"/>
                <a:ea typeface="CMU Typewriter Text Regular"/>
                <a:cs typeface="CMU Typewriter Text Regular"/>
                <a:sym typeface="CMU Typewriter Text Regular"/>
              </a:defRPr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Próbáljuk is ki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❌"/>
          <p:cNvSpPr txBox="1"/>
          <p:nvPr/>
        </p:nvSpPr>
        <p:spPr>
          <a:xfrm>
            <a:off x="371923" y="4907157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62" name="❌"/>
          <p:cNvSpPr txBox="1"/>
          <p:nvPr/>
        </p:nvSpPr>
        <p:spPr>
          <a:xfrm>
            <a:off x="371923" y="6988175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63" name="❌"/>
          <p:cNvSpPr txBox="1"/>
          <p:nvPr/>
        </p:nvSpPr>
        <p:spPr>
          <a:xfrm>
            <a:off x="371923" y="8010914"/>
            <a:ext cx="64236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❌</a:t>
            </a:r>
          </a:p>
        </p:txBody>
      </p:sp>
      <p:sp>
        <p:nvSpPr>
          <p:cNvPr id="264" name="✅"/>
          <p:cNvSpPr txBox="1"/>
          <p:nvPr/>
        </p:nvSpPr>
        <p:spPr>
          <a:xfrm>
            <a:off x="365184" y="5947666"/>
            <a:ext cx="655846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825500">
              <a:lnSpc>
                <a:spcPct val="80000"/>
              </a:lnSpc>
              <a:spcBef>
                <a:spcPts val="3600"/>
              </a:spcBef>
              <a:defRPr spc="-42" sz="4200">
                <a:latin typeface="CMU Serif Roman"/>
                <a:ea typeface="CMU Serif Roman"/>
                <a:cs typeface="CMU Serif Roman"/>
                <a:sym typeface="CMU Serif Roman"/>
              </a:defRPr>
            </a:lvl1pPr>
          </a:lstStyle>
          <a:p>
            <a:pPr/>
            <a:r>
              <a:t>✅</a:t>
            </a:r>
          </a:p>
        </p:txBody>
      </p:sp>
      <p:sp>
        <p:nvSpPr>
          <p:cNvPr id="265" name="Négyszög"/>
          <p:cNvSpPr/>
          <p:nvPr/>
        </p:nvSpPr>
        <p:spPr>
          <a:xfrm>
            <a:off x="-37243" y="4813738"/>
            <a:ext cx="1072276" cy="986938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66" name="Négyszög"/>
          <p:cNvSpPr/>
          <p:nvPr/>
        </p:nvSpPr>
        <p:spPr>
          <a:xfrm>
            <a:off x="-37243" y="5778598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67" name="Négyszög"/>
          <p:cNvSpPr/>
          <p:nvPr/>
        </p:nvSpPr>
        <p:spPr>
          <a:xfrm>
            <a:off x="-37243" y="6695089"/>
            <a:ext cx="1072276" cy="98693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68" name="Négyszög"/>
          <p:cNvSpPr/>
          <p:nvPr/>
        </p:nvSpPr>
        <p:spPr>
          <a:xfrm>
            <a:off x="-37243" y="7580124"/>
            <a:ext cx="1072276" cy="1097344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584200">
              <a:lnSpc>
                <a:spcPct val="100000"/>
              </a:lnSpc>
              <a:spcBef>
                <a:spcPts val="0"/>
              </a:spcBef>
              <a:defRPr b="1" cap="all" spc="156" sz="2600">
                <a:latin typeface="Founders Grotesk Condensed"/>
                <a:ea typeface="Founders Grotesk Condensed"/>
                <a:cs typeface="Founders Grotesk Condensed"/>
                <a:sym typeface="Founders Grotesk Condensed"/>
              </a:defRPr>
            </a:pPr>
          </a:p>
        </p:txBody>
      </p:sp>
      <p:sp>
        <p:nvSpPr>
          <p:cNvPr id="269" name="Forgatás egy szöggel - Algoritm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751205">
              <a:defRPr spc="-218" sz="10920"/>
            </a:lvl1pPr>
          </a:lstStyle>
          <a:p>
            <a:pPr/>
            <a:r>
              <a:t>Forgatás egy szöggel - Algoritmus</a:t>
            </a:r>
          </a:p>
        </p:txBody>
      </p:sp>
      <p:sp>
        <p:nvSpPr>
          <p:cNvPr id="270" name="Indítsa be a motorokat !…"/>
          <p:cNvSpPr txBox="1"/>
          <p:nvPr>
            <p:ph type="body" sz="half" idx="1"/>
          </p:nvPr>
        </p:nvSpPr>
        <p:spPr>
          <a:xfrm>
            <a:off x="571500" y="3189234"/>
            <a:ext cx="11364855" cy="8397982"/>
          </a:xfrm>
          <a:prstGeom prst="rect">
            <a:avLst/>
          </a:prstGeom>
        </p:spPr>
        <p:txBody>
          <a:bodyPr/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Indítsa be a motorokat !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A robot a kívánt szögben forog.</a:t>
            </a:r>
          </a:p>
          <a:p>
            <a:pPr lvl="1" defTabSz="457200">
              <a:lnSpc>
                <a:spcPct val="100000"/>
              </a:lnSpc>
              <a:spcBef>
                <a:spcPts val="0"/>
              </a:spcBef>
              <a:defRPr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pc="0" sz="5500"/>
            </a:pPr>
            <a:r>
              <a:t>Miközben </a:t>
            </a:r>
            <a:r>
              <a:rPr b="0"/>
              <a:t>a robot forog, az EV3 a giroszkóp segítségével ellenőrzi, hogy a szög elég magas-e (a robot eleget fordult-e).</a:t>
            </a:r>
            <a:endParaRPr b="0"/>
          </a:p>
          <a:p>
            <a:pPr defTabSz="457200">
              <a:lnSpc>
                <a:spcPct val="100000"/>
              </a:lnSpc>
              <a:spcBef>
                <a:spcPts val="0"/>
              </a:spcBef>
              <a:defRPr b="1" spc="0" sz="5500"/>
            </a:pPr>
          </a:p>
          <a:p>
            <a:pPr defTabSz="457200">
              <a:lnSpc>
                <a:spcPct val="100000"/>
              </a:lnSpc>
              <a:spcBef>
                <a:spcPts val="0"/>
              </a:spcBef>
              <a:defRPr spc="0" sz="5500"/>
            </a:pPr>
            <a:r>
              <a:t>Ha megtalálta a szöget, álljon meg!</a:t>
            </a:r>
          </a:p>
        </p:txBody>
      </p:sp>
      <p:pic>
        <p:nvPicPr>
          <p:cNvPr id="271" name="turnForAngleHU.png" descr="turnForAngleHU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67586" y="4148137"/>
            <a:ext cx="11186709" cy="54197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14:flip dir="r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path" nodeType="clickEffect" presetSubtype="0" presetID="-1" grpId="1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50556 0.000000" origin="layout" pathEditMode="relative">
                                      <p:cBhvr>
                                        <p:cTn id="6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path" nodeType="clickEffect" presetSubtype="0" presetID="-1" grpId="2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0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path" nodeType="clickEffect" presetSubtype="0" presetID="-1" grpId="3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4" dur="1000" fill="hold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path" nodeType="clickEffect" presetSubtype="0" presetID="-1" grpId="4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066702 0.000000" origin="layout" pathEditMode="relative">
                                      <p:cBhvr>
                                        <p:cTn id="18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0_BasicBlack">
  <a:themeElements>
    <a:clrScheme name="20_Basic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5A89D"/>
      </a:accent2>
      <a:accent3>
        <a:srgbClr val="1DB100"/>
      </a:accent3>
      <a:accent4>
        <a:srgbClr val="F9B900"/>
      </a:accent4>
      <a:accent5>
        <a:srgbClr val="EE220D"/>
      </a:accent5>
      <a:accent6>
        <a:srgbClr val="CB297B"/>
      </a:accent6>
      <a:hlink>
        <a:srgbClr val="0000FF"/>
      </a:hlink>
      <a:folHlink>
        <a:srgbClr val="FF00FF"/>
      </a:folHlink>
    </a:clrScheme>
    <a:fontScheme name="20_BasicBlack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0_Basic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